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JPG" ContentType="image/.jp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9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handoutMasterIdLst>
    <p:handoutMasterId r:id="rId23"/>
  </p:handoutMasterIdLst>
  <p:sldIdLst>
    <p:sldId id="256" r:id="rId3"/>
    <p:sldId id="16770300" r:id="rId4"/>
    <p:sldId id="16770301" r:id="rId6"/>
    <p:sldId id="16770303" r:id="rId7"/>
    <p:sldId id="16770304" r:id="rId8"/>
    <p:sldId id="16770306" r:id="rId9"/>
    <p:sldId id="16764939" r:id="rId10"/>
    <p:sldId id="16770308" r:id="rId11"/>
    <p:sldId id="16770310" r:id="rId12"/>
    <p:sldId id="16770333" r:id="rId13"/>
    <p:sldId id="16764847" r:id="rId14"/>
    <p:sldId id="16764852" r:id="rId15"/>
    <p:sldId id="16770315" r:id="rId16"/>
    <p:sldId id="16770320" r:id="rId17"/>
    <p:sldId id="16764940" r:id="rId18"/>
    <p:sldId id="16770322" r:id="rId19"/>
    <p:sldId id="16770323" r:id="rId20"/>
    <p:sldId id="459" r:id="rId21"/>
    <p:sldId id="16764941" r:id="rId22"/>
  </p:sldIdLst>
  <p:sldSz cx="12192000" cy="6858000"/>
  <p:notesSz cx="6797675" cy="992632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ronpyg@sina.com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1E69"/>
    <a:srgbClr val="917F4E"/>
    <a:srgbClr val="A29061"/>
    <a:srgbClr val="272727"/>
    <a:srgbClr val="D0D7E1"/>
    <a:srgbClr val="3F251D"/>
    <a:srgbClr val="E478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743" autoAdjust="0"/>
  </p:normalViewPr>
  <p:slideViewPr>
    <p:cSldViewPr snapToGrid="0" snapToObjects="1" showGuides="1">
      <p:cViewPr varScale="1">
        <p:scale>
          <a:sx n="95" d="100"/>
          <a:sy n="95" d="100"/>
        </p:scale>
        <p:origin x="113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1642"/>
    </p:cViewPr>
  </p:sorterViewPr>
  <p:notesViewPr>
    <p:cSldViewPr snapToGrid="0" snapToObjects="1">
      <p:cViewPr varScale="1">
        <p:scale>
          <a:sx n="72" d="100"/>
          <a:sy n="72" d="100"/>
        </p:scale>
        <p:origin x="-2936" y="-10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0" Type="http://schemas.openxmlformats.org/officeDocument/2006/relationships/customXml" Target="../customXml/item3.xml"/><Relationship Id="rId3" Type="http://schemas.openxmlformats.org/officeDocument/2006/relationships/slide" Target="slides/slide1.xml"/><Relationship Id="rId29" Type="http://schemas.openxmlformats.org/officeDocument/2006/relationships/customXml" Target="../customXml/item2.xml"/><Relationship Id="rId28" Type="http://schemas.openxmlformats.org/officeDocument/2006/relationships/customXml" Target="../customXml/item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7213-1EB4-B74A-AF9A-9C12CE202E65}" type="datetimeFigureOut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15B7B-A90A-DA4B-80E9-0A5886C3FE06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6DA92-0F20-CD45-BFD8-788ABA85A092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2F36F-921B-D84A-AAA0-BF0E0267E577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2F36F-921B-D84A-AAA0-BF0E0267E577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07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D2F36F-921B-D84A-AAA0-BF0E0267E5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7247E3-914D-534A-BBE0-AA80E1CD4B37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F7247E3-914D-534A-BBE0-AA80E1CD4B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74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9"/>
            <a:ext cx="9144000" cy="1655763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vent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845586" y="3612864"/>
            <a:ext cx="18473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olorful pattern of different shapes&#10;&#10;Description automatically generated with medium confidence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00850" y="12192"/>
            <a:ext cx="5391151" cy="6858000"/>
          </a:xfrm>
          <a:prstGeom prst="rect">
            <a:avLst/>
          </a:prstGeom>
        </p:spPr>
      </p:pic>
      <p:sp>
        <p:nvSpPr>
          <p:cNvPr id="91" name="Freeform 90"/>
          <p:cNvSpPr/>
          <p:nvPr userDrawn="1"/>
        </p:nvSpPr>
        <p:spPr>
          <a:xfrm>
            <a:off x="7221647" y="13"/>
            <a:ext cx="4970352" cy="6206572"/>
          </a:xfrm>
          <a:custGeom>
            <a:avLst/>
            <a:gdLst>
              <a:gd name="connsiteX0" fmla="*/ 594559 w 3727764"/>
              <a:gd name="connsiteY0" fmla="*/ 0 h 4654929"/>
              <a:gd name="connsiteX1" fmla="*/ 3727764 w 3727764"/>
              <a:gd name="connsiteY1" fmla="*/ 0 h 4654929"/>
              <a:gd name="connsiteX2" fmla="*/ 3727764 w 3727764"/>
              <a:gd name="connsiteY2" fmla="*/ 4533610 h 4654929"/>
              <a:gd name="connsiteX3" fmla="*/ 3485120 w 3727764"/>
              <a:gd name="connsiteY3" fmla="*/ 4596000 h 4654929"/>
              <a:gd name="connsiteX4" fmla="*/ 2900557 w 3727764"/>
              <a:gd name="connsiteY4" fmla="*/ 4654929 h 4654929"/>
              <a:gd name="connsiteX5" fmla="*/ 0 w 3727764"/>
              <a:gd name="connsiteY5" fmla="*/ 1754372 h 4654929"/>
              <a:gd name="connsiteX6" fmla="*/ 495370 w 3727764"/>
              <a:gd name="connsiteY6" fmla="*/ 132643 h 4654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27764" h="4654929">
                <a:moveTo>
                  <a:pt x="594559" y="0"/>
                </a:moveTo>
                <a:lnTo>
                  <a:pt x="3727764" y="0"/>
                </a:lnTo>
                <a:lnTo>
                  <a:pt x="3727764" y="4533610"/>
                </a:lnTo>
                <a:lnTo>
                  <a:pt x="3485120" y="4596000"/>
                </a:lnTo>
                <a:cubicBezTo>
                  <a:pt x="3296301" y="4634638"/>
                  <a:pt x="3100799" y="4654929"/>
                  <a:pt x="2900557" y="4654929"/>
                </a:cubicBezTo>
                <a:cubicBezTo>
                  <a:pt x="1298624" y="4654929"/>
                  <a:pt x="0" y="3356305"/>
                  <a:pt x="0" y="1754372"/>
                </a:cubicBezTo>
                <a:cubicBezTo>
                  <a:pt x="0" y="1153647"/>
                  <a:pt x="182619" y="595575"/>
                  <a:pt x="495370" y="132643"/>
                </a:cubicBez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 userDrawn="1"/>
        </p:nvSpPr>
        <p:spPr>
          <a:xfrm>
            <a:off x="-1" y="6485325"/>
            <a:ext cx="12192001" cy="372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8" name="Picture Placeholder 87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7346397" y="13"/>
            <a:ext cx="4845604" cy="6081823"/>
          </a:xfrm>
          <a:custGeom>
            <a:avLst/>
            <a:gdLst>
              <a:gd name="connsiteX0" fmla="*/ 617697 w 3634202"/>
              <a:gd name="connsiteY0" fmla="*/ 0 h 4561367"/>
              <a:gd name="connsiteX1" fmla="*/ 3634202 w 3634202"/>
              <a:gd name="connsiteY1" fmla="*/ 0 h 4561367"/>
              <a:gd name="connsiteX2" fmla="*/ 3634202 w 3634202"/>
              <a:gd name="connsiteY2" fmla="*/ 4437101 h 4561367"/>
              <a:gd name="connsiteX3" fmla="*/ 3372703 w 3634202"/>
              <a:gd name="connsiteY3" fmla="*/ 4504339 h 4561367"/>
              <a:gd name="connsiteX4" fmla="*/ 2806995 w 3634202"/>
              <a:gd name="connsiteY4" fmla="*/ 4561367 h 4561367"/>
              <a:gd name="connsiteX5" fmla="*/ 0 w 3634202"/>
              <a:gd name="connsiteY5" fmla="*/ 1754372 h 4561367"/>
              <a:gd name="connsiteX6" fmla="*/ 479391 w 3634202"/>
              <a:gd name="connsiteY6" fmla="*/ 184954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34202" h="4561367">
                <a:moveTo>
                  <a:pt x="617697" y="0"/>
                </a:moveTo>
                <a:lnTo>
                  <a:pt x="3634202" y="0"/>
                </a:lnTo>
                <a:lnTo>
                  <a:pt x="3634202" y="4437101"/>
                </a:lnTo>
                <a:lnTo>
                  <a:pt x="3372703" y="4504339"/>
                </a:lnTo>
                <a:cubicBezTo>
                  <a:pt x="3189974" y="4541731"/>
                  <a:pt x="3000778" y="4561367"/>
                  <a:pt x="2806995" y="4561367"/>
                </a:cubicBezTo>
                <a:cubicBezTo>
                  <a:pt x="1256734" y="4561367"/>
                  <a:pt x="0" y="3304633"/>
                  <a:pt x="0" y="1754372"/>
                </a:cubicBezTo>
                <a:cubicBezTo>
                  <a:pt x="0" y="1173024"/>
                  <a:pt x="176729" y="632954"/>
                  <a:pt x="479391" y="184954"/>
                </a:cubicBezTo>
                <a:close/>
              </a:path>
            </a:pathLst>
          </a:custGeom>
          <a:noFill/>
          <a:ln w="76200">
            <a:noFill/>
          </a:ln>
        </p:spPr>
        <p:txBody>
          <a:bodyPr wrap="square" lIns="548640" tIns="0" rIns="457200" bIns="1828800" anchor="ctr" anchorCtr="0">
            <a:noAutofit/>
          </a:bodyPr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Drag a photo here or click on the icon below to insert it from your computer</a:t>
            </a:r>
            <a:endParaRPr lang="en-US"/>
          </a:p>
        </p:txBody>
      </p:sp>
      <p:sp>
        <p:nvSpPr>
          <p:cNvPr id="108" name="Text Placeholder 107"/>
          <p:cNvSpPr>
            <a:spLocks noGrp="1"/>
          </p:cNvSpPr>
          <p:nvPr>
            <p:ph type="body" sz="quarter" idx="14" hasCustomPrompt="1"/>
          </p:nvPr>
        </p:nvSpPr>
        <p:spPr>
          <a:xfrm>
            <a:off x="910167" y="3082637"/>
            <a:ext cx="5391151" cy="642499"/>
          </a:xfrm>
        </p:spPr>
        <p:txBody>
          <a:bodyPr/>
          <a:lstStyle>
            <a:lvl1pPr marL="0" indent="0" algn="r">
              <a:buFontTx/>
              <a:buNone/>
              <a:defRPr kumimoji="0" lang="en-US" sz="4000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First Name</a:t>
            </a:r>
            <a:endParaRPr lang="en-US"/>
          </a:p>
        </p:txBody>
      </p:sp>
      <p:sp>
        <p:nvSpPr>
          <p:cNvPr id="12" name="Text Placeholder 107"/>
          <p:cNvSpPr>
            <a:spLocks noGrp="1"/>
          </p:cNvSpPr>
          <p:nvPr>
            <p:ph type="body" sz="quarter" idx="20" hasCustomPrompt="1"/>
          </p:nvPr>
        </p:nvSpPr>
        <p:spPr>
          <a:xfrm>
            <a:off x="910167" y="3688559"/>
            <a:ext cx="5391151" cy="456876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kumimoji="0" lang="en-US" sz="4000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Last name</a:t>
            </a:r>
            <a:endParaRPr lang="en-US"/>
          </a:p>
        </p:txBody>
      </p:sp>
      <p:sp>
        <p:nvSpPr>
          <p:cNvPr id="14" name="Text Placeholder 107"/>
          <p:cNvSpPr>
            <a:spLocks noGrp="1"/>
          </p:cNvSpPr>
          <p:nvPr>
            <p:ph type="body" sz="quarter" idx="21" hasCustomPrompt="1"/>
          </p:nvPr>
        </p:nvSpPr>
        <p:spPr>
          <a:xfrm>
            <a:off x="910167" y="4298217"/>
            <a:ext cx="5391151" cy="456876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kumimoji="0" lang="en-US" sz="1600" b="0" i="0" u="none" strike="noStrike" kern="1200" cap="all" spc="0" normalizeH="0" baseline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Title</a:t>
            </a:r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9574" y="2589187"/>
            <a:ext cx="1514951" cy="3865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959976" y="6008881"/>
            <a:ext cx="2659001" cy="1325563"/>
          </a:xfrm>
        </p:spPr>
        <p:txBody>
          <a:bodyPr>
            <a:normAutofit/>
          </a:bodyPr>
          <a:lstStyle>
            <a:lvl1pPr>
              <a:defRPr sz="1065" spc="0">
                <a:latin typeface="+mj-lt"/>
              </a:defRPr>
            </a:lvl1pPr>
          </a:lstStyle>
          <a:p>
            <a:r>
              <a:rPr lang="en-US"/>
              <a:t>2023 Global Leadership Summit</a:t>
            </a:r>
            <a:endParaRPr lang="en-US"/>
          </a:p>
        </p:txBody>
      </p:sp>
      <p:pic>
        <p:nvPicPr>
          <p:cNvPr id="3" name="Picture 2" descr="A black and white logo&#10;&#10;Description automatically generated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2404" y="6522048"/>
            <a:ext cx="715952" cy="309448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" y="6485325"/>
            <a:ext cx="12192001" cy="372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0169" y="1254319"/>
            <a:ext cx="10515600" cy="1325563"/>
          </a:xfrm>
        </p:spPr>
        <p:txBody>
          <a:bodyPr anchor="t" anchorCtr="0"/>
          <a:lstStyle>
            <a:lvl1pPr>
              <a:defRPr lang="en-US" sz="4000" kern="1200" dirty="0" smtClean="0">
                <a:solidFill>
                  <a:srgbClr val="65D979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10169" y="332805"/>
            <a:ext cx="10515600" cy="825500"/>
          </a:xfrm>
        </p:spPr>
        <p:txBody>
          <a:bodyPr>
            <a:noAutofit/>
          </a:bodyPr>
          <a:lstStyle>
            <a:lvl1pPr marL="0" indent="0">
              <a:buFontTx/>
              <a:buNone/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935" kern="1200" dirty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Subhead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910169" y="2789767"/>
            <a:ext cx="10515600" cy="3522133"/>
          </a:xfrm>
        </p:spPr>
        <p:txBody>
          <a:bodyPr numCol="1" spc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75876" y="6548557"/>
            <a:ext cx="100052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>
                <a:solidFill>
                  <a:schemeClr val="accent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CONFIDENTIAL AND PROPRIETARY | ©2023 Hyatt Corporation. All rights reserved.</a:t>
            </a:r>
            <a:endParaRPr lang="en-US" sz="800"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 black and white logo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2404" y="6522048"/>
            <a:ext cx="715952" cy="309448"/>
          </a:xfrm>
          <a:prstGeom prst="rect">
            <a:avLst/>
          </a:prstGeom>
        </p:spPr>
      </p:pic>
      <p:sp>
        <p:nvSpPr>
          <p:cNvPr id="5" name="Title 1"/>
          <p:cNvSpPr txBox="1"/>
          <p:nvPr userDrawn="1"/>
        </p:nvSpPr>
        <p:spPr>
          <a:xfrm>
            <a:off x="8959976" y="6008881"/>
            <a:ext cx="2756537" cy="132556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b="1" i="0" kern="1200" spc="0">
                <a:solidFill>
                  <a:schemeClr val="bg1"/>
                </a:solidFill>
                <a:latin typeface="+mj-lt"/>
                <a:ea typeface="+mj-ea"/>
                <a:cs typeface="Arial Black" panose="020B0A04020102020204" pitchFamily="34" charset="0"/>
              </a:defRPr>
            </a:lvl1pPr>
          </a:lstStyle>
          <a:p>
            <a:r>
              <a:rPr lang="en-US" sz="1065"/>
              <a:t>2024 ASPAC HR Meeting</a:t>
            </a:r>
            <a:endParaRPr lang="en-US" sz="1065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6485325"/>
            <a:ext cx="12192001" cy="372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extBox 1"/>
          <p:cNvSpPr txBox="1"/>
          <p:nvPr userDrawn="1"/>
        </p:nvSpPr>
        <p:spPr>
          <a:xfrm>
            <a:off x="675876" y="6548557"/>
            <a:ext cx="100052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>
                <a:solidFill>
                  <a:schemeClr val="accent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CONFIDENTIAL AND PROPRIETARY | ©2023 Hyatt Corporation. All rights reserved.</a:t>
            </a:r>
            <a:endParaRPr lang="en-US" sz="800"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black and white logo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2404" y="6522048"/>
            <a:ext cx="715952" cy="30944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959976" y="6008881"/>
            <a:ext cx="2732153" cy="1325563"/>
          </a:xfrm>
        </p:spPr>
        <p:txBody>
          <a:bodyPr>
            <a:normAutofit/>
          </a:bodyPr>
          <a:lstStyle>
            <a:lvl1pPr>
              <a:defRPr sz="1065" spc="0">
                <a:latin typeface="+mj-lt"/>
              </a:defRPr>
            </a:lvl1pPr>
          </a:lstStyle>
          <a:p>
            <a:r>
              <a:rPr lang="en-US"/>
              <a:t>2023 Global Leadership Summit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99259" y="1254329"/>
            <a:ext cx="10593495" cy="3365095"/>
          </a:xfrm>
        </p:spPr>
        <p:txBody>
          <a:bodyPr anchor="ctr" anchorCtr="0"/>
          <a:lstStyle>
            <a:lvl1pPr algn="ctr">
              <a:defRPr lang="en-US" sz="4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pic>
        <p:nvPicPr>
          <p:cNvPr id="4" name="Picture 3" descr="A colorful circle pattern on a black background&#10;&#10;Description automatically generated"/>
          <p:cNvPicPr>
            <a:picLocks noChangeAspect="1"/>
          </p:cNvPicPr>
          <p:nvPr userDrawn="1"/>
        </p:nvPicPr>
        <p:blipFill rotWithShape="1">
          <a:blip r:embed="rId2"/>
          <a:srcRect t="69877"/>
          <a:stretch>
            <a:fillRect/>
          </a:stretch>
        </p:blipFill>
        <p:spPr>
          <a:xfrm>
            <a:off x="-1" y="5825067"/>
            <a:ext cx="12192001" cy="1032933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093366" y="6548557"/>
            <a:ext cx="100052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  <a:effectLst/>
                <a:highlight>
                  <a:srgbClr val="2F6EBD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CONFIDENTIAL AND PROPRIETARY | ©2024 Hyatt Corporation. All rights reserved.</a:t>
            </a:r>
            <a:endParaRPr lang="en-US" sz="800">
              <a:solidFill>
                <a:schemeClr val="bg1"/>
              </a:solidFill>
              <a:effectLst/>
              <a:highlight>
                <a:srgbClr val="2F6EBD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3463883" y="1074675"/>
            <a:ext cx="2370667" cy="2451100"/>
          </a:xfrm>
          <a:prstGeom prst="roundRect">
            <a:avLst>
              <a:gd name="adj" fmla="val 8096"/>
            </a:avLst>
          </a:prstGeom>
        </p:spPr>
        <p:txBody>
          <a:bodyPr>
            <a:noAutofit/>
          </a:bodyPr>
          <a:lstStyle>
            <a:lvl1pPr marL="0" indent="0" algn="ctr">
              <a:buFontTx/>
              <a:buNone/>
              <a:defRPr sz="1335"/>
            </a:lvl1pPr>
          </a:lstStyle>
          <a:p>
            <a:r>
              <a:rPr lang="en-US"/>
              <a:t>Drag a photo here or click on the icon below to insert it from your computer</a:t>
            </a:r>
            <a:endParaRPr lang="en-US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6322229" y="1074675"/>
            <a:ext cx="2370667" cy="2451100"/>
          </a:xfrm>
          <a:prstGeom prst="roundRect">
            <a:avLst>
              <a:gd name="adj" fmla="val 8096"/>
            </a:avLst>
          </a:prstGeom>
        </p:spPr>
        <p:txBody>
          <a:bodyPr>
            <a:noAutofit/>
          </a:bodyPr>
          <a:lstStyle>
            <a:lvl1pPr marL="0" indent="0" algn="ctr">
              <a:buFontTx/>
              <a:buNone/>
              <a:defRPr sz="1335"/>
            </a:lvl1pPr>
          </a:lstStyle>
          <a:p>
            <a:r>
              <a:rPr lang="en-US"/>
              <a:t>Drag a photo here or click on the icon below to insert it from your computer</a:t>
            </a:r>
            <a:endParaRPr lang="en-US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9180576" y="1074675"/>
            <a:ext cx="2370667" cy="2451100"/>
          </a:xfrm>
          <a:prstGeom prst="roundRect">
            <a:avLst>
              <a:gd name="adj" fmla="val 8096"/>
            </a:avLst>
          </a:prstGeom>
        </p:spPr>
        <p:txBody>
          <a:bodyPr>
            <a:noAutofit/>
          </a:bodyPr>
          <a:lstStyle>
            <a:lvl1pPr marL="0" indent="0" algn="ctr">
              <a:buFontTx/>
              <a:buNone/>
              <a:defRPr sz="1335"/>
            </a:lvl1pPr>
          </a:lstStyle>
          <a:p>
            <a:r>
              <a:rPr lang="en-US"/>
              <a:t>Drag a photo here or click on the icon below to insert it from your computer</a:t>
            </a:r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3883" y="3883598"/>
            <a:ext cx="1514951" cy="386573"/>
          </a:xfrm>
          <a:prstGeom prst="rect">
            <a:avLst/>
          </a:prstGeom>
        </p:spPr>
      </p:pic>
      <p:sp>
        <p:nvSpPr>
          <p:cNvPr id="16" name="Text Placeholder 107"/>
          <p:cNvSpPr>
            <a:spLocks noGrp="1"/>
          </p:cNvSpPr>
          <p:nvPr>
            <p:ph type="body" sz="quarter" idx="14" hasCustomPrompt="1"/>
          </p:nvPr>
        </p:nvSpPr>
        <p:spPr>
          <a:xfrm>
            <a:off x="3463883" y="4564239"/>
            <a:ext cx="2370667" cy="329100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kumimoji="0" lang="en-US" sz="186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First Name</a:t>
            </a:r>
            <a:endParaRPr lang="en-US"/>
          </a:p>
        </p:txBody>
      </p:sp>
      <p:sp>
        <p:nvSpPr>
          <p:cNvPr id="17" name="Text Placeholder 107"/>
          <p:cNvSpPr>
            <a:spLocks noGrp="1"/>
          </p:cNvSpPr>
          <p:nvPr>
            <p:ph type="body" sz="quarter" idx="20" hasCustomPrompt="1"/>
          </p:nvPr>
        </p:nvSpPr>
        <p:spPr>
          <a:xfrm>
            <a:off x="3463883" y="4940974"/>
            <a:ext cx="2370667" cy="3291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186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Last name</a:t>
            </a:r>
            <a:endParaRPr lang="en-US"/>
          </a:p>
        </p:txBody>
      </p:sp>
      <p:sp>
        <p:nvSpPr>
          <p:cNvPr id="18" name="Text Placeholder 107"/>
          <p:cNvSpPr>
            <a:spLocks noGrp="1"/>
          </p:cNvSpPr>
          <p:nvPr>
            <p:ph type="body" sz="quarter" idx="21" hasCustomPrompt="1"/>
          </p:nvPr>
        </p:nvSpPr>
        <p:spPr>
          <a:xfrm>
            <a:off x="3463892" y="5392213"/>
            <a:ext cx="2370665" cy="223727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1065" b="0" i="0" u="none" strike="noStrike" kern="1200" cap="all" spc="0" normalizeH="0" baseline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Title</a:t>
            </a:r>
            <a:endParaRPr lang="en-US"/>
          </a:p>
        </p:txBody>
      </p:sp>
      <p:sp>
        <p:nvSpPr>
          <p:cNvPr id="19" name="Text Placeholder 107"/>
          <p:cNvSpPr>
            <a:spLocks noGrp="1"/>
          </p:cNvSpPr>
          <p:nvPr>
            <p:ph type="body" sz="quarter" idx="22" hasCustomPrompt="1"/>
          </p:nvPr>
        </p:nvSpPr>
        <p:spPr>
          <a:xfrm>
            <a:off x="6319668" y="4564239"/>
            <a:ext cx="2370667" cy="329100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kumimoji="0" lang="en-US" sz="186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First Name</a:t>
            </a:r>
            <a:endParaRPr lang="en-US"/>
          </a:p>
        </p:txBody>
      </p:sp>
      <p:sp>
        <p:nvSpPr>
          <p:cNvPr id="20" name="Text Placeholder 107"/>
          <p:cNvSpPr>
            <a:spLocks noGrp="1"/>
          </p:cNvSpPr>
          <p:nvPr>
            <p:ph type="body" sz="quarter" idx="23" hasCustomPrompt="1"/>
          </p:nvPr>
        </p:nvSpPr>
        <p:spPr>
          <a:xfrm>
            <a:off x="6319668" y="4940974"/>
            <a:ext cx="2370667" cy="3291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186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Last name</a:t>
            </a:r>
            <a:endParaRPr lang="en-US"/>
          </a:p>
        </p:txBody>
      </p:sp>
      <p:sp>
        <p:nvSpPr>
          <p:cNvPr id="21" name="Text Placeholder 107"/>
          <p:cNvSpPr>
            <a:spLocks noGrp="1"/>
          </p:cNvSpPr>
          <p:nvPr>
            <p:ph type="body" sz="quarter" idx="24" hasCustomPrompt="1"/>
          </p:nvPr>
        </p:nvSpPr>
        <p:spPr>
          <a:xfrm>
            <a:off x="6319677" y="5392213"/>
            <a:ext cx="2370665" cy="223727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1065" b="0" i="0" u="none" strike="noStrike" kern="1200" cap="all" spc="0" normalizeH="0" baseline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Title</a:t>
            </a:r>
            <a:endParaRPr lang="en-US"/>
          </a:p>
        </p:txBody>
      </p:sp>
      <p:sp>
        <p:nvSpPr>
          <p:cNvPr id="22" name="Text Placeholder 107"/>
          <p:cNvSpPr>
            <a:spLocks noGrp="1"/>
          </p:cNvSpPr>
          <p:nvPr>
            <p:ph type="body" sz="quarter" idx="25" hasCustomPrompt="1"/>
          </p:nvPr>
        </p:nvSpPr>
        <p:spPr>
          <a:xfrm>
            <a:off x="9175451" y="4564239"/>
            <a:ext cx="2370667" cy="329100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kumimoji="0" lang="en-US" sz="186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First Name</a:t>
            </a:r>
            <a:endParaRPr lang="en-US"/>
          </a:p>
        </p:txBody>
      </p:sp>
      <p:sp>
        <p:nvSpPr>
          <p:cNvPr id="23" name="Text Placeholder 107"/>
          <p:cNvSpPr>
            <a:spLocks noGrp="1"/>
          </p:cNvSpPr>
          <p:nvPr>
            <p:ph type="body" sz="quarter" idx="26" hasCustomPrompt="1"/>
          </p:nvPr>
        </p:nvSpPr>
        <p:spPr>
          <a:xfrm>
            <a:off x="9175451" y="4940974"/>
            <a:ext cx="2370667" cy="32910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186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Last name</a:t>
            </a:r>
            <a:endParaRPr lang="en-US"/>
          </a:p>
        </p:txBody>
      </p:sp>
      <p:sp>
        <p:nvSpPr>
          <p:cNvPr id="24" name="Text Placeholder 107"/>
          <p:cNvSpPr>
            <a:spLocks noGrp="1"/>
          </p:cNvSpPr>
          <p:nvPr>
            <p:ph type="body" sz="quarter" idx="27" hasCustomPrompt="1"/>
          </p:nvPr>
        </p:nvSpPr>
        <p:spPr>
          <a:xfrm>
            <a:off x="9175460" y="5392213"/>
            <a:ext cx="2370665" cy="223727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1065" b="0" i="0" u="none" strike="noStrike" kern="1200" cap="all" spc="0" normalizeH="0" baseline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Title</a:t>
            </a:r>
            <a:endParaRPr lang="en-US"/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7949771" y="657742"/>
            <a:ext cx="3886428" cy="3950151"/>
          </a:xfrm>
          <a:prstGeom prst="roundRect">
            <a:avLst>
              <a:gd name="adj" fmla="val 8096"/>
            </a:avLst>
          </a:prstGeom>
        </p:spPr>
        <p:txBody>
          <a:bodyPr tIns="365760">
            <a:noAutofit/>
          </a:bodyPr>
          <a:lstStyle>
            <a:lvl1pPr marL="0" indent="0" algn="ctr">
              <a:buFontTx/>
              <a:buNone/>
              <a:defRPr sz="2135"/>
            </a:lvl1pPr>
          </a:lstStyle>
          <a:p>
            <a:r>
              <a:rPr lang="en-US"/>
              <a:t>Drag a photo here or click on the icon below to insert it from your computer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47580" y="3699027"/>
            <a:ext cx="2255313" cy="575493"/>
          </a:xfrm>
          <a:prstGeom prst="rect">
            <a:avLst/>
          </a:prstGeom>
        </p:spPr>
      </p:pic>
      <p:sp>
        <p:nvSpPr>
          <p:cNvPr id="11" name="Text Placeholder 107"/>
          <p:cNvSpPr>
            <a:spLocks noGrp="1"/>
          </p:cNvSpPr>
          <p:nvPr>
            <p:ph type="body" sz="quarter" idx="14" hasCustomPrompt="1"/>
          </p:nvPr>
        </p:nvSpPr>
        <p:spPr>
          <a:xfrm>
            <a:off x="3347577" y="4547953"/>
            <a:ext cx="4105067" cy="569872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kumimoji="0" lang="en-US" sz="373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First Name</a:t>
            </a:r>
            <a:endParaRPr lang="en-US"/>
          </a:p>
        </p:txBody>
      </p:sp>
      <p:sp>
        <p:nvSpPr>
          <p:cNvPr id="12" name="Text Placeholder 107"/>
          <p:cNvSpPr>
            <a:spLocks noGrp="1"/>
          </p:cNvSpPr>
          <p:nvPr>
            <p:ph type="body" sz="quarter" idx="20" hasCustomPrompt="1"/>
          </p:nvPr>
        </p:nvSpPr>
        <p:spPr>
          <a:xfrm>
            <a:off x="3347584" y="5137395"/>
            <a:ext cx="4105065" cy="467869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373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Last Name</a:t>
            </a:r>
            <a:endParaRPr lang="en-US"/>
          </a:p>
        </p:txBody>
      </p:sp>
      <p:sp>
        <p:nvSpPr>
          <p:cNvPr id="13" name="Text Placeholder 107"/>
          <p:cNvSpPr>
            <a:spLocks noGrp="1"/>
          </p:cNvSpPr>
          <p:nvPr>
            <p:ph type="body" sz="quarter" idx="21" hasCustomPrompt="1"/>
          </p:nvPr>
        </p:nvSpPr>
        <p:spPr>
          <a:xfrm>
            <a:off x="3347583" y="5757781"/>
            <a:ext cx="4105061" cy="369467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1600" b="0" i="0" u="none" strike="noStrike" kern="1200" cap="all" spc="0" normalizeH="0" baseline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Title</a:t>
            </a:r>
            <a:endParaRPr lang="en-US"/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peaker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6578607" y="437231"/>
            <a:ext cx="5204596" cy="5289932"/>
          </a:xfrm>
          <a:prstGeom prst="roundRect">
            <a:avLst>
              <a:gd name="adj" fmla="val 8096"/>
            </a:avLst>
          </a:prstGeom>
        </p:spPr>
        <p:txBody>
          <a:bodyPr tIns="365760">
            <a:noAutofit/>
          </a:bodyPr>
          <a:lstStyle>
            <a:lvl1pPr marL="0" indent="0" algn="ctr">
              <a:buFontTx/>
              <a:buNone/>
              <a:defRPr sz="2135"/>
            </a:lvl1pPr>
          </a:lstStyle>
          <a:p>
            <a:r>
              <a:rPr lang="en-US"/>
              <a:t>Drag a photo here or click on the icon below to insert it from your computer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40481" y="3266719"/>
            <a:ext cx="2255313" cy="575493"/>
          </a:xfrm>
          <a:prstGeom prst="rect">
            <a:avLst/>
          </a:prstGeom>
        </p:spPr>
      </p:pic>
      <p:sp>
        <p:nvSpPr>
          <p:cNvPr id="11" name="Text Placeholder 107"/>
          <p:cNvSpPr>
            <a:spLocks noGrp="1"/>
          </p:cNvSpPr>
          <p:nvPr>
            <p:ph type="body" sz="quarter" idx="14" hasCustomPrompt="1"/>
          </p:nvPr>
        </p:nvSpPr>
        <p:spPr>
          <a:xfrm>
            <a:off x="2240476" y="4115645"/>
            <a:ext cx="4105067" cy="569872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kumimoji="0" lang="en-US" sz="373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First Name</a:t>
            </a:r>
            <a:endParaRPr lang="en-US"/>
          </a:p>
        </p:txBody>
      </p:sp>
      <p:sp>
        <p:nvSpPr>
          <p:cNvPr id="12" name="Text Placeholder 107"/>
          <p:cNvSpPr>
            <a:spLocks noGrp="1"/>
          </p:cNvSpPr>
          <p:nvPr>
            <p:ph type="body" sz="quarter" idx="20" hasCustomPrompt="1"/>
          </p:nvPr>
        </p:nvSpPr>
        <p:spPr>
          <a:xfrm>
            <a:off x="2240484" y="4705087"/>
            <a:ext cx="4105065" cy="467869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3735" b="0" i="0" u="none" strike="noStrike" kern="1200" cap="all" spc="0" normalizeH="0" baseline="0" dirty="0">
                <a:ln>
                  <a:noFill/>
                </a:ln>
                <a:solidFill>
                  <a:srgbClr val="65D979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Last name</a:t>
            </a:r>
            <a:endParaRPr lang="en-US"/>
          </a:p>
        </p:txBody>
      </p:sp>
      <p:sp>
        <p:nvSpPr>
          <p:cNvPr id="13" name="Text Placeholder 107"/>
          <p:cNvSpPr>
            <a:spLocks noGrp="1"/>
          </p:cNvSpPr>
          <p:nvPr>
            <p:ph type="body" sz="quarter" idx="21" hasCustomPrompt="1"/>
          </p:nvPr>
        </p:nvSpPr>
        <p:spPr>
          <a:xfrm>
            <a:off x="2240479" y="5325473"/>
            <a:ext cx="4105061" cy="369467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kumimoji="0" lang="en-US" sz="1600" b="0" i="0" u="none" strike="noStrike" kern="1200" cap="all" spc="0" normalizeH="0" baseline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Title</a:t>
            </a:r>
            <a:endParaRPr lang="en-US"/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" y="6485325"/>
            <a:ext cx="12192001" cy="372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90386" y="943367"/>
            <a:ext cx="5435668" cy="1325563"/>
          </a:xfrm>
        </p:spPr>
        <p:txBody>
          <a:bodyPr anchor="t" anchorCtr="0">
            <a:normAutofit/>
          </a:bodyPr>
          <a:lstStyle>
            <a:lvl1pPr>
              <a:defRPr lang="en-US" sz="3200" kern="1200" dirty="0" smtClean="0">
                <a:solidFill>
                  <a:srgbClr val="65D979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590381" y="2378163"/>
            <a:ext cx="4696153" cy="403437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lang="en-US" sz="16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935" kern="1200" dirty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Subhead</a:t>
            </a:r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590381" y="2868119"/>
            <a:ext cx="4696153" cy="3443781"/>
          </a:xfrm>
        </p:spPr>
        <p:txBody>
          <a:bodyPr numCol="1" spcCol="0">
            <a:normAutofit/>
          </a:bodyPr>
          <a:lstStyle>
            <a:lvl1pPr>
              <a:defRPr sz="1865"/>
            </a:lvl1pPr>
            <a:lvl2pPr>
              <a:defRPr sz="1465"/>
            </a:lvl2pPr>
            <a:lvl3pPr>
              <a:defRPr sz="1400"/>
            </a:lvl3pPr>
            <a:lvl4pPr>
              <a:defRPr sz="1335"/>
            </a:lvl4pPr>
            <a:lvl5pPr>
              <a:defRPr sz="133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pic>
        <p:nvPicPr>
          <p:cNvPr id="18" name="Picture 17" descr="A circular pattern of colorful shapes&#10;&#10;Description automatically generated"/>
          <p:cNvPicPr>
            <a:picLocks noChangeAspect="1"/>
          </p:cNvPicPr>
          <p:nvPr userDrawn="1"/>
        </p:nvPicPr>
        <p:blipFill rotWithShape="1">
          <a:blip r:embed="rId2"/>
          <a:srcRect r="12093"/>
          <a:stretch>
            <a:fillRect/>
          </a:stretch>
        </p:blipFill>
        <p:spPr>
          <a:xfrm>
            <a:off x="6839473" y="223047"/>
            <a:ext cx="5352529" cy="6088853"/>
          </a:xfrm>
          <a:prstGeom prst="rect">
            <a:avLst/>
          </a:prstGeom>
        </p:spPr>
      </p:pic>
      <p:sp>
        <p:nvSpPr>
          <p:cNvPr id="26" name="Freeform 25"/>
          <p:cNvSpPr/>
          <p:nvPr userDrawn="1"/>
        </p:nvSpPr>
        <p:spPr>
          <a:xfrm>
            <a:off x="7266003" y="649573"/>
            <a:ext cx="4926004" cy="5235800"/>
          </a:xfrm>
          <a:custGeom>
            <a:avLst/>
            <a:gdLst>
              <a:gd name="connsiteX0" fmla="*/ 1963425 w 3694502"/>
              <a:gd name="connsiteY0" fmla="*/ 0 h 3926850"/>
              <a:gd name="connsiteX1" fmla="*/ 3689875 w 3694502"/>
              <a:gd name="connsiteY1" fmla="*/ 1027540 h 3926850"/>
              <a:gd name="connsiteX2" fmla="*/ 3694502 w 3694502"/>
              <a:gd name="connsiteY2" fmla="*/ 1037144 h 3926850"/>
              <a:gd name="connsiteX3" fmla="*/ 3694502 w 3694502"/>
              <a:gd name="connsiteY3" fmla="*/ 2889706 h 3926850"/>
              <a:gd name="connsiteX4" fmla="*/ 3689875 w 3694502"/>
              <a:gd name="connsiteY4" fmla="*/ 2899310 h 3926850"/>
              <a:gd name="connsiteX5" fmla="*/ 1963425 w 3694502"/>
              <a:gd name="connsiteY5" fmla="*/ 3926850 h 3926850"/>
              <a:gd name="connsiteX6" fmla="*/ 0 w 3694502"/>
              <a:gd name="connsiteY6" fmla="*/ 1963425 h 3926850"/>
              <a:gd name="connsiteX7" fmla="*/ 1963425 w 3694502"/>
              <a:gd name="connsiteY7" fmla="*/ 0 h 392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94502" h="3926850">
                <a:moveTo>
                  <a:pt x="1963425" y="0"/>
                </a:moveTo>
                <a:cubicBezTo>
                  <a:pt x="2708930" y="0"/>
                  <a:pt x="3357390" y="415491"/>
                  <a:pt x="3689875" y="1027540"/>
                </a:cubicBezTo>
                <a:lnTo>
                  <a:pt x="3694502" y="1037144"/>
                </a:lnTo>
                <a:lnTo>
                  <a:pt x="3694502" y="2889706"/>
                </a:lnTo>
                <a:lnTo>
                  <a:pt x="3689875" y="2899310"/>
                </a:lnTo>
                <a:cubicBezTo>
                  <a:pt x="3357390" y="3511359"/>
                  <a:pt x="2708930" y="3926850"/>
                  <a:pt x="1963425" y="3926850"/>
                </a:cubicBezTo>
                <a:cubicBezTo>
                  <a:pt x="879055" y="3926850"/>
                  <a:pt x="0" y="3047795"/>
                  <a:pt x="0" y="1963425"/>
                </a:cubicBezTo>
                <a:cubicBezTo>
                  <a:pt x="0" y="879055"/>
                  <a:pt x="879055" y="0"/>
                  <a:pt x="196342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4" hasCustomPrompt="1"/>
          </p:nvPr>
        </p:nvSpPr>
        <p:spPr>
          <a:xfrm>
            <a:off x="7365172" y="748744"/>
            <a:ext cx="4826832" cy="5037459"/>
          </a:xfrm>
          <a:custGeom>
            <a:avLst/>
            <a:gdLst>
              <a:gd name="connsiteX0" fmla="*/ 1889047 w 3620124"/>
              <a:gd name="connsiteY0" fmla="*/ 0 h 3778094"/>
              <a:gd name="connsiteX1" fmla="*/ 3550096 w 3620124"/>
              <a:gd name="connsiteY1" fmla="*/ 988615 h 3778094"/>
              <a:gd name="connsiteX2" fmla="*/ 3620124 w 3620124"/>
              <a:gd name="connsiteY2" fmla="*/ 1133984 h 3778094"/>
              <a:gd name="connsiteX3" fmla="*/ 3620124 w 3620124"/>
              <a:gd name="connsiteY3" fmla="*/ 2644110 h 3778094"/>
              <a:gd name="connsiteX4" fmla="*/ 3550096 w 3620124"/>
              <a:gd name="connsiteY4" fmla="*/ 2789479 h 3778094"/>
              <a:gd name="connsiteX5" fmla="*/ 1889047 w 3620124"/>
              <a:gd name="connsiteY5" fmla="*/ 3778094 h 3778094"/>
              <a:gd name="connsiteX6" fmla="*/ 0 w 3620124"/>
              <a:gd name="connsiteY6" fmla="*/ 1889047 h 3778094"/>
              <a:gd name="connsiteX7" fmla="*/ 1889047 w 3620124"/>
              <a:gd name="connsiteY7" fmla="*/ 0 h 377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20124" h="3778094">
                <a:moveTo>
                  <a:pt x="1889047" y="0"/>
                </a:moveTo>
                <a:cubicBezTo>
                  <a:pt x="2606311" y="0"/>
                  <a:pt x="3230206" y="399751"/>
                  <a:pt x="3550096" y="988615"/>
                </a:cubicBezTo>
                <a:lnTo>
                  <a:pt x="3620124" y="1133984"/>
                </a:lnTo>
                <a:lnTo>
                  <a:pt x="3620124" y="2644110"/>
                </a:lnTo>
                <a:lnTo>
                  <a:pt x="3550096" y="2789479"/>
                </a:lnTo>
                <a:cubicBezTo>
                  <a:pt x="3230206" y="3378343"/>
                  <a:pt x="2606311" y="3778094"/>
                  <a:pt x="1889047" y="3778094"/>
                </a:cubicBezTo>
                <a:cubicBezTo>
                  <a:pt x="845755" y="3778094"/>
                  <a:pt x="0" y="2932339"/>
                  <a:pt x="0" y="1889047"/>
                </a:cubicBezTo>
                <a:cubicBezTo>
                  <a:pt x="0" y="845755"/>
                  <a:pt x="845755" y="0"/>
                  <a:pt x="1889047" y="0"/>
                </a:cubicBezTo>
                <a:close/>
              </a:path>
            </a:pathLst>
          </a:custGeom>
        </p:spPr>
        <p:txBody>
          <a:bodyPr wrap="square" lIns="640080" rIns="548640" bIns="1463040" anchor="ctr" anchorCtr="0">
            <a:noAutofit/>
          </a:bodyPr>
          <a:lstStyle>
            <a:lvl1pPr marL="0" indent="0" algn="ctr">
              <a:buNone/>
              <a:defRPr sz="2135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stem Font Regular"/>
              <a:buNone/>
              <a:defRPr/>
            </a:pPr>
            <a:r>
              <a:rPr lang="en-US"/>
              <a:t>Drag a photo here or click on the a below to insert it from your computer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675876" y="6548557"/>
            <a:ext cx="100052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>
                <a:solidFill>
                  <a:schemeClr val="accent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CONFIDENTIAL AND PROPRIETARY | ©2023 Hyatt Corporation. All rights reserved.</a:t>
            </a:r>
            <a:endParaRPr lang="en-US" sz="800"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black and white logo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2404" y="6522048"/>
            <a:ext cx="715952" cy="309448"/>
          </a:xfrm>
          <a:prstGeom prst="rect">
            <a:avLst/>
          </a:prstGeom>
        </p:spPr>
      </p:pic>
      <p:sp>
        <p:nvSpPr>
          <p:cNvPr id="4" name="Title 1"/>
          <p:cNvSpPr txBox="1"/>
          <p:nvPr userDrawn="1"/>
        </p:nvSpPr>
        <p:spPr>
          <a:xfrm>
            <a:off x="8959981" y="6008881"/>
            <a:ext cx="2641647" cy="132556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b="1" i="0" kern="1200" spc="0">
                <a:solidFill>
                  <a:schemeClr val="bg1"/>
                </a:solidFill>
                <a:latin typeface="+mj-lt"/>
                <a:ea typeface="+mj-ea"/>
                <a:cs typeface="Arial Black" panose="020B0A04020102020204" pitchFamily="34" charset="0"/>
              </a:defRPr>
            </a:lvl1pPr>
          </a:lstStyle>
          <a:p>
            <a:r>
              <a:rPr lang="en-US" sz="1065"/>
              <a:t>2024 ASPAC HR Meeting</a:t>
            </a:r>
            <a:endParaRPr lang="en-US" sz="106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+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circular pattern of colorful shapes&#10;&#10;Description automatically generated"/>
          <p:cNvPicPr>
            <a:picLocks noChangeAspect="1"/>
          </p:cNvPicPr>
          <p:nvPr userDrawn="1"/>
        </p:nvPicPr>
        <p:blipFill rotWithShape="1">
          <a:blip r:embed="rId2"/>
          <a:srcRect t="7961" r="27509" b="6129"/>
          <a:stretch>
            <a:fillRect/>
          </a:stretch>
        </p:blipFill>
        <p:spPr>
          <a:xfrm>
            <a:off x="6405195" y="1"/>
            <a:ext cx="5786805" cy="6858000"/>
          </a:xfrm>
          <a:prstGeom prst="rect">
            <a:avLst/>
          </a:prstGeom>
        </p:spPr>
      </p:pic>
      <p:sp>
        <p:nvSpPr>
          <p:cNvPr id="25" name="Freeform 24"/>
          <p:cNvSpPr/>
          <p:nvPr userDrawn="1"/>
        </p:nvSpPr>
        <p:spPr>
          <a:xfrm>
            <a:off x="6979199" y="0"/>
            <a:ext cx="5212805" cy="6858000"/>
          </a:xfrm>
          <a:custGeom>
            <a:avLst/>
            <a:gdLst>
              <a:gd name="connsiteX0" fmla="*/ 1504269 w 3909604"/>
              <a:gd name="connsiteY0" fmla="*/ 0 h 5143500"/>
              <a:gd name="connsiteX1" fmla="*/ 3909604 w 3909604"/>
              <a:gd name="connsiteY1" fmla="*/ 0 h 5143500"/>
              <a:gd name="connsiteX2" fmla="*/ 3909604 w 3909604"/>
              <a:gd name="connsiteY2" fmla="*/ 5143500 h 5143500"/>
              <a:gd name="connsiteX3" fmla="*/ 1605478 w 3909604"/>
              <a:gd name="connsiteY3" fmla="*/ 5143500 h 5143500"/>
              <a:gd name="connsiteX4" fmla="*/ 1521822 w 3909604"/>
              <a:gd name="connsiteY4" fmla="*/ 5103202 h 5143500"/>
              <a:gd name="connsiteX5" fmla="*/ 0 w 3909604"/>
              <a:gd name="connsiteY5" fmla="*/ 2546269 h 5143500"/>
              <a:gd name="connsiteX6" fmla="*/ 1282066 w 3909604"/>
              <a:gd name="connsiteY6" fmla="*/ 134992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9604" h="5143500">
                <a:moveTo>
                  <a:pt x="1504269" y="0"/>
                </a:moveTo>
                <a:lnTo>
                  <a:pt x="3909604" y="0"/>
                </a:lnTo>
                <a:lnTo>
                  <a:pt x="3909604" y="5143500"/>
                </a:lnTo>
                <a:lnTo>
                  <a:pt x="1605478" y="5143500"/>
                </a:lnTo>
                <a:lnTo>
                  <a:pt x="1521822" y="5103202"/>
                </a:lnTo>
                <a:cubicBezTo>
                  <a:pt x="615357" y="4610780"/>
                  <a:pt x="0" y="3650387"/>
                  <a:pt x="0" y="2546269"/>
                </a:cubicBezTo>
                <a:cubicBezTo>
                  <a:pt x="0" y="1542525"/>
                  <a:pt x="508559" y="657562"/>
                  <a:pt x="1282066" y="1349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24" hasCustomPrompt="1"/>
          </p:nvPr>
        </p:nvSpPr>
        <p:spPr>
          <a:xfrm>
            <a:off x="7093090" y="0"/>
            <a:ext cx="5088917" cy="6858000"/>
          </a:xfrm>
          <a:custGeom>
            <a:avLst/>
            <a:gdLst>
              <a:gd name="connsiteX0" fmla="*/ 1572969 w 3816688"/>
              <a:gd name="connsiteY0" fmla="*/ 0 h 5143500"/>
              <a:gd name="connsiteX1" fmla="*/ 3816688 w 3816688"/>
              <a:gd name="connsiteY1" fmla="*/ 0 h 5143500"/>
              <a:gd name="connsiteX2" fmla="*/ 3816688 w 3816688"/>
              <a:gd name="connsiteY2" fmla="*/ 5143500 h 5143500"/>
              <a:gd name="connsiteX3" fmla="*/ 1696003 w 3816688"/>
              <a:gd name="connsiteY3" fmla="*/ 5143500 h 5143500"/>
              <a:gd name="connsiteX4" fmla="*/ 1464173 w 3816688"/>
              <a:gd name="connsiteY4" fmla="*/ 5030520 h 5143500"/>
              <a:gd name="connsiteX5" fmla="*/ 0 w 3816688"/>
              <a:gd name="connsiteY5" fmla="*/ 2541770 h 5143500"/>
              <a:gd name="connsiteX6" fmla="*/ 1464173 w 3816688"/>
              <a:gd name="connsiteY6" fmla="*/ 5302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6688" h="5143500">
                <a:moveTo>
                  <a:pt x="1572969" y="0"/>
                </a:moveTo>
                <a:lnTo>
                  <a:pt x="3816688" y="0"/>
                </a:lnTo>
                <a:lnTo>
                  <a:pt x="3816688" y="5143500"/>
                </a:lnTo>
                <a:lnTo>
                  <a:pt x="1696003" y="5143500"/>
                </a:lnTo>
                <a:lnTo>
                  <a:pt x="1464173" y="5030520"/>
                </a:lnTo>
                <a:cubicBezTo>
                  <a:pt x="592046" y="4551229"/>
                  <a:pt x="0" y="3616445"/>
                  <a:pt x="0" y="2541770"/>
                </a:cubicBezTo>
                <a:cubicBezTo>
                  <a:pt x="0" y="1467095"/>
                  <a:pt x="592046" y="532311"/>
                  <a:pt x="1464173" y="53021"/>
                </a:cubicBezTo>
                <a:close/>
              </a:path>
            </a:pathLst>
          </a:custGeom>
          <a:ln w="28575">
            <a:noFill/>
          </a:ln>
        </p:spPr>
        <p:txBody>
          <a:bodyPr wrap="square" lIns="640080" rIns="548640" bIns="1463040" anchor="ctr" anchorCtr="0">
            <a:noAutofit/>
          </a:bodyPr>
          <a:lstStyle>
            <a:lvl1pPr marL="0" indent="0" algn="ctr">
              <a:buNone/>
              <a:defRPr sz="2135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stem Font Regular"/>
              <a:buNone/>
              <a:defRPr/>
            </a:pPr>
            <a:r>
              <a:rPr lang="en-US"/>
              <a:t>Drag a photo here or click on the a below to insert it from your computer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-1" y="6485325"/>
            <a:ext cx="12192001" cy="372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90386" y="943367"/>
            <a:ext cx="5435668" cy="1325563"/>
          </a:xfrm>
        </p:spPr>
        <p:txBody>
          <a:bodyPr anchor="t" anchorCtr="0">
            <a:normAutofit/>
          </a:bodyPr>
          <a:lstStyle>
            <a:lvl1pPr>
              <a:defRPr lang="en-US" sz="3200" kern="1200" dirty="0" smtClean="0">
                <a:solidFill>
                  <a:srgbClr val="65D979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590381" y="2378163"/>
            <a:ext cx="4696153" cy="403437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lang="en-US" sz="16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935" kern="1200" dirty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Subhead</a:t>
            </a:r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590381" y="2868119"/>
            <a:ext cx="4696153" cy="3443781"/>
          </a:xfrm>
        </p:spPr>
        <p:txBody>
          <a:bodyPr numCol="1" spcCol="0">
            <a:normAutofit/>
          </a:bodyPr>
          <a:lstStyle>
            <a:lvl1pPr>
              <a:defRPr sz="1865"/>
            </a:lvl1pPr>
            <a:lvl2pPr>
              <a:defRPr sz="1465"/>
            </a:lvl2pPr>
            <a:lvl3pPr>
              <a:defRPr sz="1400"/>
            </a:lvl3pPr>
            <a:lvl4pPr>
              <a:defRPr sz="1335"/>
            </a:lvl4pPr>
            <a:lvl5pPr>
              <a:defRPr sz="133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675876" y="6548557"/>
            <a:ext cx="100052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>
                <a:solidFill>
                  <a:schemeClr val="accent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CONFIDENTIAL AND PROPRIETARY | ©2023 Hyatt Corporation. All rights reserved.</a:t>
            </a:r>
            <a:endParaRPr lang="en-US" sz="800"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black and white logo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2404" y="6522048"/>
            <a:ext cx="715952" cy="309448"/>
          </a:xfrm>
          <a:prstGeom prst="rect">
            <a:avLst/>
          </a:prstGeom>
        </p:spPr>
      </p:pic>
      <p:sp>
        <p:nvSpPr>
          <p:cNvPr id="5" name="Title 1"/>
          <p:cNvSpPr txBox="1"/>
          <p:nvPr userDrawn="1"/>
        </p:nvSpPr>
        <p:spPr>
          <a:xfrm>
            <a:off x="8959981" y="6008881"/>
            <a:ext cx="2641647" cy="132556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b="1" i="0" kern="1200" spc="0">
                <a:solidFill>
                  <a:schemeClr val="bg1"/>
                </a:solidFill>
                <a:latin typeface="+mj-lt"/>
                <a:ea typeface="+mj-ea"/>
                <a:cs typeface="Arial Black" panose="020B0A04020102020204" pitchFamily="34" charset="0"/>
              </a:defRPr>
            </a:lvl1pPr>
          </a:lstStyle>
          <a:p>
            <a:r>
              <a:rPr lang="en-US" sz="1065"/>
              <a:t>2024 ASPAC HR Meeting</a:t>
            </a:r>
            <a:endParaRPr lang="en-US" sz="1065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7634" y="730428"/>
            <a:ext cx="10470303" cy="1325563"/>
          </a:xfrm>
        </p:spPr>
        <p:txBody>
          <a:bodyPr anchor="t" anchorCtr="0"/>
          <a:lstStyle>
            <a:lvl1pPr algn="ctr">
              <a:defRPr lang="en-US" sz="4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10174" y="2272133"/>
            <a:ext cx="2300393" cy="908627"/>
          </a:xfrm>
        </p:spPr>
        <p:txBody>
          <a:bodyPr>
            <a:noAutofit/>
          </a:bodyPr>
          <a:lstStyle>
            <a:lvl1pPr marL="0" indent="0">
              <a:buFontTx/>
              <a:buNone/>
              <a:defRPr lang="en-US" sz="2935" kern="120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935" kern="1200" dirty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Subhead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910174" y="3310675"/>
            <a:ext cx="2300393" cy="2514392"/>
          </a:xfrm>
        </p:spPr>
        <p:txBody>
          <a:bodyPr numCol="1" spcCol="0"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335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pic>
        <p:nvPicPr>
          <p:cNvPr id="7" name="Picture 6" descr="A colorful circle pattern on a black background&#10;&#10;Description automatically generated"/>
          <p:cNvPicPr>
            <a:picLocks noChangeAspect="1"/>
          </p:cNvPicPr>
          <p:nvPr userDrawn="1"/>
        </p:nvPicPr>
        <p:blipFill rotWithShape="1">
          <a:blip r:embed="rId2"/>
          <a:srcRect t="69877"/>
          <a:stretch>
            <a:fillRect/>
          </a:stretch>
        </p:blipFill>
        <p:spPr>
          <a:xfrm>
            <a:off x="-1" y="5825067"/>
            <a:ext cx="12192001" cy="1032933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3632632" y="2272133"/>
            <a:ext cx="2300393" cy="908627"/>
          </a:xfrm>
        </p:spPr>
        <p:txBody>
          <a:bodyPr>
            <a:noAutofit/>
          </a:bodyPr>
          <a:lstStyle>
            <a:lvl1pPr marL="0" indent="0">
              <a:buFontTx/>
              <a:buNone/>
              <a:defRPr lang="en-US" sz="2935" kern="120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935" kern="1200" dirty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Subhead</a:t>
            </a:r>
            <a:endParaRPr lang="en-US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25"/>
          </p:nvPr>
        </p:nvSpPr>
        <p:spPr>
          <a:xfrm>
            <a:off x="3632632" y="3310675"/>
            <a:ext cx="2300393" cy="2514392"/>
          </a:xfrm>
        </p:spPr>
        <p:txBody>
          <a:bodyPr numCol="1" spcCol="0"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335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6355086" y="2272133"/>
            <a:ext cx="2300393" cy="908627"/>
          </a:xfrm>
        </p:spPr>
        <p:txBody>
          <a:bodyPr>
            <a:noAutofit/>
          </a:bodyPr>
          <a:lstStyle>
            <a:lvl1pPr marL="0" indent="0">
              <a:buFontTx/>
              <a:buNone/>
              <a:defRPr lang="en-US" sz="2935" kern="120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935" kern="1200" dirty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Subhead</a:t>
            </a:r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27"/>
          </p:nvPr>
        </p:nvSpPr>
        <p:spPr>
          <a:xfrm>
            <a:off x="6355086" y="3310675"/>
            <a:ext cx="2300393" cy="2514392"/>
          </a:xfrm>
        </p:spPr>
        <p:txBody>
          <a:bodyPr numCol="1" spcCol="0"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335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9077544" y="2272133"/>
            <a:ext cx="2300393" cy="908627"/>
          </a:xfrm>
        </p:spPr>
        <p:txBody>
          <a:bodyPr>
            <a:noAutofit/>
          </a:bodyPr>
          <a:lstStyle>
            <a:lvl1pPr marL="0" indent="0">
              <a:buFontTx/>
              <a:buNone/>
              <a:defRPr lang="en-US" sz="2935" kern="120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935" kern="1200" dirty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Subhead</a:t>
            </a:r>
            <a:endParaRPr lang="en-US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9"/>
          </p:nvPr>
        </p:nvSpPr>
        <p:spPr>
          <a:xfrm>
            <a:off x="9077544" y="3310675"/>
            <a:ext cx="2300393" cy="2514392"/>
          </a:xfrm>
        </p:spPr>
        <p:txBody>
          <a:bodyPr numCol="1" spcCol="0"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335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675876" y="6548557"/>
            <a:ext cx="100052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  <a:effectLst/>
                <a:highlight>
                  <a:srgbClr val="2F6EBD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CONFIDENTIAL AND PROPRIETARY | ©2023 Hyatt Corporation. All rights reserved.</a:t>
            </a:r>
            <a:endParaRPr lang="en-US" sz="800">
              <a:solidFill>
                <a:schemeClr val="bg1"/>
              </a:solidFill>
              <a:effectLst/>
              <a:highlight>
                <a:srgbClr val="2F6EBD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" y="6485325"/>
            <a:ext cx="12192001" cy="372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90386" y="943367"/>
            <a:ext cx="5435668" cy="1325563"/>
          </a:xfrm>
        </p:spPr>
        <p:txBody>
          <a:bodyPr anchor="t" anchorCtr="0">
            <a:normAutofit/>
          </a:bodyPr>
          <a:lstStyle>
            <a:lvl1pPr>
              <a:defRPr lang="en-US" sz="3200" kern="1200" dirty="0" smtClean="0">
                <a:solidFill>
                  <a:srgbClr val="65D979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590381" y="2378163"/>
            <a:ext cx="4696153" cy="403437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lang="en-US" sz="16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935" kern="1200" dirty="0" smtClean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935" kern="1200" dirty="0">
                <a:solidFill>
                  <a:srgbClr val="F5F5F5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Subhead</a:t>
            </a:r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590381" y="2868119"/>
            <a:ext cx="4696153" cy="3443781"/>
          </a:xfrm>
        </p:spPr>
        <p:txBody>
          <a:bodyPr numCol="1" spcCol="0">
            <a:normAutofit/>
          </a:bodyPr>
          <a:lstStyle>
            <a:lvl1pPr>
              <a:defRPr sz="1865"/>
            </a:lvl1pPr>
            <a:lvl2pPr>
              <a:defRPr sz="1465"/>
            </a:lvl2pPr>
            <a:lvl3pPr>
              <a:defRPr sz="1400"/>
            </a:lvl3pPr>
            <a:lvl4pPr>
              <a:defRPr sz="1335"/>
            </a:lvl4pPr>
            <a:lvl5pPr>
              <a:defRPr sz="133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4" hasCustomPrompt="1"/>
          </p:nvPr>
        </p:nvSpPr>
        <p:spPr>
          <a:xfrm>
            <a:off x="6404974" y="943367"/>
            <a:ext cx="5435668" cy="5368533"/>
          </a:xfrm>
        </p:spPr>
        <p:txBody>
          <a:bodyPr bIns="1737360"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on the icon below to create a chart using the event’s brand colors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675876" y="6548557"/>
            <a:ext cx="100052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>
                <a:solidFill>
                  <a:schemeClr val="accent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CONFIDENTIAL AND PROPRIETARY | ©2023 Hyatt Corporation. All rights reserved.</a:t>
            </a:r>
            <a:endParaRPr lang="en-US" sz="800"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black and white logo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2404" y="6522048"/>
            <a:ext cx="715952" cy="309448"/>
          </a:xfrm>
          <a:prstGeom prst="rect">
            <a:avLst/>
          </a:prstGeom>
        </p:spPr>
      </p:pic>
      <p:sp>
        <p:nvSpPr>
          <p:cNvPr id="5" name="Title 1"/>
          <p:cNvSpPr txBox="1"/>
          <p:nvPr userDrawn="1"/>
        </p:nvSpPr>
        <p:spPr>
          <a:xfrm>
            <a:off x="8959977" y="6008881"/>
            <a:ext cx="10515600" cy="132556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b="1" i="0" kern="1200" spc="0">
                <a:solidFill>
                  <a:schemeClr val="bg1"/>
                </a:solidFill>
                <a:latin typeface="+mj-lt"/>
                <a:ea typeface="+mj-ea"/>
                <a:cs typeface="Arial Black" panose="020B0A04020102020204" pitchFamily="34" charset="0"/>
              </a:defRPr>
            </a:lvl1pPr>
          </a:lstStyle>
          <a:p>
            <a:r>
              <a:rPr lang="en-US" sz="1065"/>
              <a:t>2024 ASPAC HR Meeting</a:t>
            </a:r>
            <a:endParaRPr lang="en-US" sz="1065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594" y="365125"/>
            <a:ext cx="3142817" cy="238484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878070" y="0"/>
            <a:ext cx="3301239" cy="2132499"/>
          </a:xfrm>
          <a:ln w="38100">
            <a:noFill/>
          </a:ln>
        </p:spPr>
        <p:txBody>
          <a:bodyPr lIns="182880" rIns="182880">
            <a:normAutofit/>
          </a:bodyPr>
          <a:lstStyle>
            <a:lvl1pPr marL="0" indent="0" algn="ctr">
              <a:buNone/>
              <a:defRPr sz="1865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stem Font Regular"/>
              <a:buNone/>
              <a:defRPr/>
            </a:pPr>
            <a:r>
              <a:rPr lang="en-US"/>
              <a:t>Drag a photo here or click on the a below to insert it from your computer</a:t>
            </a:r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295140" y="2154767"/>
            <a:ext cx="788416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>
            <a:off x="8845132" y="-7706"/>
            <a:ext cx="36576" cy="6865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4271863" y="-7706"/>
            <a:ext cx="41636" cy="6857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 rot="16200000">
            <a:off x="8224049" y="-1790914"/>
            <a:ext cx="36576" cy="7899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 rot="16200000">
            <a:off x="2117641" y="1554262"/>
            <a:ext cx="36576" cy="4271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 flipH="1">
            <a:off x="6520096" y="-7705"/>
            <a:ext cx="36576" cy="2170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10490821" y="3023191"/>
            <a:ext cx="36576" cy="3345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0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8878070" y="4714163"/>
            <a:ext cx="3301239" cy="2143837"/>
          </a:xfrm>
          <a:ln w="38100">
            <a:noFill/>
          </a:ln>
        </p:spPr>
        <p:txBody>
          <a:bodyPr lIns="182880" rIns="182880">
            <a:normAutofit/>
          </a:bodyPr>
          <a:lstStyle>
            <a:lvl1pPr marL="0" indent="0" algn="ctr">
              <a:buNone/>
              <a:defRPr sz="1865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stem Font Regular"/>
              <a:buNone/>
              <a:defRPr/>
            </a:pPr>
            <a:r>
              <a:rPr lang="en-US"/>
              <a:t>Drag a photo here or click on the a below to insert it from your computer</a:t>
            </a:r>
            <a:endParaRPr lang="en-US"/>
          </a:p>
        </p:txBody>
      </p:sp>
      <p:sp>
        <p:nvSpPr>
          <p:cNvPr id="3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4319734" y="2176780"/>
            <a:ext cx="4516693" cy="4685165"/>
          </a:xfrm>
          <a:ln w="38100">
            <a:noFill/>
          </a:ln>
        </p:spPr>
        <p:txBody>
          <a:bodyPr lIns="182880" rIns="182880">
            <a:normAutofit/>
          </a:bodyPr>
          <a:lstStyle>
            <a:lvl1pPr marL="0" indent="0" algn="ctr">
              <a:buNone/>
              <a:defRPr sz="1865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stem Font Regular"/>
              <a:buNone/>
              <a:defRPr/>
            </a:pPr>
            <a:r>
              <a:rPr lang="en-US"/>
              <a:t>Drag a photo here or click on the a below to insert it from your computer</a:t>
            </a:r>
            <a:endParaRPr lang="en-US"/>
          </a:p>
        </p:txBody>
      </p:sp>
      <p:sp>
        <p:nvSpPr>
          <p:cNvPr id="32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556676" y="0"/>
            <a:ext cx="2275760" cy="2132499"/>
          </a:xfrm>
          <a:ln w="38100">
            <a:noFill/>
          </a:ln>
        </p:spPr>
        <p:txBody>
          <a:bodyPr lIns="182880" rIns="182880">
            <a:normAutofit/>
          </a:bodyPr>
          <a:lstStyle>
            <a:lvl1pPr marL="0" indent="0" algn="ctr">
              <a:buNone/>
              <a:defRPr sz="1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stem Font Regular"/>
              <a:buNone/>
              <a:defRPr/>
            </a:pPr>
            <a:r>
              <a:rPr lang="en-US"/>
              <a:t>Drag a photo here or click on the a below to insert it from your computer</a:t>
            </a:r>
            <a:endParaRPr lang="en-US"/>
          </a:p>
        </p:txBody>
      </p:sp>
      <p:sp>
        <p:nvSpPr>
          <p:cNvPr id="33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4319556" y="0"/>
            <a:ext cx="2187840" cy="2132499"/>
          </a:xfrm>
          <a:ln w="38100">
            <a:noFill/>
          </a:ln>
        </p:spPr>
        <p:txBody>
          <a:bodyPr lIns="182880" rIns="182880">
            <a:normAutofit/>
          </a:bodyPr>
          <a:lstStyle>
            <a:lvl1pPr marL="0" indent="0" algn="ctr">
              <a:buNone/>
              <a:defRPr sz="1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stem Font Regular"/>
              <a:buNone/>
              <a:defRPr/>
            </a:pPr>
            <a:r>
              <a:rPr lang="en-US"/>
              <a:t>Drag a photo here or click on the a below to insert it from your computer</a:t>
            </a:r>
            <a:endParaRPr lang="en-US"/>
          </a:p>
        </p:txBody>
      </p:sp>
      <p:sp>
        <p:nvSpPr>
          <p:cNvPr id="34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5" y="3708471"/>
            <a:ext cx="4271860" cy="3141819"/>
          </a:xfrm>
          <a:ln w="38100">
            <a:noFill/>
          </a:ln>
        </p:spPr>
        <p:txBody>
          <a:bodyPr lIns="182880" rIns="182880">
            <a:normAutofit/>
          </a:bodyPr>
          <a:lstStyle>
            <a:lvl1pPr marL="0" indent="0" algn="ctr">
              <a:buNone/>
              <a:defRPr sz="1865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stem Font Regular"/>
              <a:buNone/>
              <a:defRPr/>
            </a:pPr>
            <a:r>
              <a:rPr lang="en-US"/>
              <a:t>Drag a photo here or click on the a below to insert it from your computer</a:t>
            </a:r>
            <a:endParaRPr lang="en-US"/>
          </a:p>
        </p:txBody>
      </p:sp>
      <p:pic>
        <p:nvPicPr>
          <p:cNvPr id="3" name="Picture 2" descr="A colorful star made out of triangles&#10;&#10;Description automatically generate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154" y="2598023"/>
            <a:ext cx="1852033" cy="172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-1" y="6485325"/>
            <a:ext cx="12192001" cy="372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extBox 5"/>
          <p:cNvSpPr txBox="1"/>
          <p:nvPr userDrawn="1"/>
        </p:nvSpPr>
        <p:spPr>
          <a:xfrm>
            <a:off x="675876" y="6548557"/>
            <a:ext cx="100052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>
                <a:solidFill>
                  <a:schemeClr val="accent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CONFIDENTIAL AND PROPRIETARY | ©2023 Hyatt Corporation. All rights reserved.</a:t>
            </a:r>
            <a:endParaRPr lang="en-US" sz="800"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black and white logo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2404" y="6522048"/>
            <a:ext cx="715952" cy="309448"/>
          </a:xfrm>
          <a:prstGeom prst="rect">
            <a:avLst/>
          </a:prstGeom>
        </p:spPr>
      </p:pic>
      <p:sp>
        <p:nvSpPr>
          <p:cNvPr id="8" name="Title 1"/>
          <p:cNvSpPr txBox="1"/>
          <p:nvPr userDrawn="1"/>
        </p:nvSpPr>
        <p:spPr>
          <a:xfrm>
            <a:off x="8959977" y="6008881"/>
            <a:ext cx="10515600" cy="132556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" b="1" i="0" kern="1200" spc="0">
                <a:solidFill>
                  <a:schemeClr val="bg1"/>
                </a:solidFill>
                <a:latin typeface="+mj-lt"/>
                <a:ea typeface="+mj-ea"/>
                <a:cs typeface="Arial Black" panose="020B0A04020102020204" pitchFamily="34" charset="0"/>
              </a:defRPr>
            </a:lvl1pPr>
          </a:lstStyle>
          <a:p>
            <a:r>
              <a:rPr lang="en-US" sz="1065"/>
              <a:t>2024 ASPAC HR Meeting</a:t>
            </a:r>
            <a:endParaRPr lang="en-US" sz="1065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52616" y="6526784"/>
            <a:ext cx="433209" cy="267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3F90E84-3269-AF41-94E2-DC3FD13F19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2"/>
          <p:cNvSpPr>
            <a:spLocks noGrp="1"/>
          </p:cNvSpPr>
          <p:nvPr>
            <p:ph type="title" hasCustomPrompt="1"/>
          </p:nvPr>
        </p:nvSpPr>
        <p:spPr>
          <a:xfrm>
            <a:off x="3454853" y="2871893"/>
            <a:ext cx="5521995" cy="1095704"/>
          </a:xfrm>
        </p:spPr>
        <p:txBody>
          <a:bodyPr anchor="t" anchorCtr="0">
            <a:normAutofit/>
          </a:bodyPr>
          <a:lstStyle>
            <a:lvl1pPr algn="ctr">
              <a:defRPr lang="en-US" sz="5865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thank you</a:t>
            </a:r>
            <a:endParaRPr lang="en-US"/>
          </a:p>
        </p:txBody>
      </p:sp>
      <p:pic>
        <p:nvPicPr>
          <p:cNvPr id="4" name="Picture 3" descr="A star made of colorful circles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66771" y="0"/>
            <a:ext cx="3425236" cy="6858000"/>
          </a:xfrm>
          <a:prstGeom prst="rect">
            <a:avLst/>
          </a:prstGeom>
        </p:spPr>
      </p:pic>
      <p:pic>
        <p:nvPicPr>
          <p:cNvPr id="3" name="Picture 2" descr="A black and white logo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25158" y="4040857"/>
            <a:ext cx="1771697" cy="76576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_2 Line Headline, 2 Column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 userDrawn="1"/>
        </p:nvCxnSpPr>
        <p:spPr>
          <a:xfrm>
            <a:off x="762000" y="571500"/>
            <a:ext cx="10668000" cy="0"/>
          </a:xfrm>
          <a:prstGeom prst="line">
            <a:avLst/>
          </a:prstGeom>
          <a:ln w="9525" cmpd="sng">
            <a:solidFill>
              <a:srgbClr val="A2906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762000" y="6299200"/>
            <a:ext cx="10668000" cy="0"/>
          </a:xfrm>
          <a:prstGeom prst="line">
            <a:avLst/>
          </a:prstGeom>
          <a:ln w="19050" cmpd="sng">
            <a:solidFill>
              <a:srgbClr val="A2906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626533" y="936625"/>
            <a:ext cx="10788971" cy="70167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r>
              <a:rPr lang="en-US" dirty="0"/>
              <a:t>PAGE TITLE LINE 1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3"/>
          </p:nvPr>
        </p:nvSpPr>
        <p:spPr>
          <a:xfrm>
            <a:off x="635001" y="3025869"/>
            <a:ext cx="5282039" cy="31070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0" baseline="0">
                <a:latin typeface="Times New Roman" panose="02020603050405020304"/>
                <a:cs typeface="Times New Roman" panose="02020603050405020304"/>
              </a:defRPr>
            </a:lvl1pPr>
            <a:lvl2pPr>
              <a:defRPr sz="1400" b="0" i="0">
                <a:latin typeface="Times New Roman" panose="02020603050405020304"/>
                <a:cs typeface="Times New Roman" panose="02020603050405020304"/>
              </a:defRPr>
            </a:lvl2pPr>
            <a:lvl3pPr>
              <a:defRPr sz="1400" b="0" i="0">
                <a:latin typeface="Times New Roman" panose="02020603050405020304"/>
                <a:cs typeface="Times New Roman" panose="02020603050405020304"/>
              </a:defRPr>
            </a:lvl3pPr>
            <a:lvl4pPr>
              <a:defRPr sz="1400" b="0" i="0">
                <a:latin typeface="Times New Roman" panose="02020603050405020304"/>
                <a:cs typeface="Times New Roman" panose="02020603050405020304"/>
              </a:defRPr>
            </a:lvl4pPr>
            <a:lvl5pPr>
              <a:defRPr sz="1400" b="0" i="0">
                <a:latin typeface="Times New Roman" panose="02020603050405020304"/>
                <a:cs typeface="Times New Roman" panose="02020603050405020304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0"/>
            <a:r>
              <a:rPr lang="en-US" dirty="0"/>
              <a:t>• Second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idx="16"/>
          </p:nvPr>
        </p:nvSpPr>
        <p:spPr>
          <a:xfrm>
            <a:off x="6126323" y="3029140"/>
            <a:ext cx="5289183" cy="31070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0" baseline="0">
                <a:latin typeface="Times New Roman" panose="02020603050405020304"/>
                <a:cs typeface="Times New Roman" panose="02020603050405020304"/>
              </a:defRPr>
            </a:lvl1pPr>
            <a:lvl2pPr>
              <a:defRPr sz="1400" b="0" i="0">
                <a:latin typeface="Times New Roman" panose="02020603050405020304"/>
                <a:cs typeface="Times New Roman" panose="02020603050405020304"/>
              </a:defRPr>
            </a:lvl2pPr>
            <a:lvl3pPr>
              <a:defRPr sz="1400" b="0" i="0">
                <a:latin typeface="Times New Roman" panose="02020603050405020304"/>
                <a:cs typeface="Times New Roman" panose="02020603050405020304"/>
              </a:defRPr>
            </a:lvl3pPr>
            <a:lvl4pPr>
              <a:defRPr sz="1400" b="0" i="0">
                <a:latin typeface="Times New Roman" panose="02020603050405020304"/>
                <a:cs typeface="Times New Roman" panose="02020603050405020304"/>
              </a:defRPr>
            </a:lvl4pPr>
            <a:lvl5pPr>
              <a:defRPr sz="1400" b="0" i="0">
                <a:latin typeface="Times New Roman" panose="02020603050405020304"/>
                <a:cs typeface="Times New Roman" panose="02020603050405020304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0"/>
            <a:r>
              <a:rPr lang="en-US" dirty="0"/>
              <a:t>• Second level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643467" y="2527301"/>
            <a:ext cx="10772039" cy="44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 kern="800" spc="200">
                <a:solidFill>
                  <a:srgbClr val="A29061"/>
                </a:solidFill>
                <a:latin typeface="Arial" panose="020B0604020202020204"/>
                <a:cs typeface="Arial" panose="020B060402020202020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SUBTITLE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31374" y="1502237"/>
            <a:ext cx="10798628" cy="5873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pc="0" baseline="0">
                <a:solidFill>
                  <a:srgbClr val="A2906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lvl="0"/>
            <a:r>
              <a:rPr lang="en-US" dirty="0"/>
              <a:t>PAGE TITLE LINE 2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4280818" y="6365000"/>
            <a:ext cx="6927703" cy="22450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r">
              <a:buNone/>
              <a:defRPr sz="800" kern="800" spc="200" baseline="0">
                <a:solidFill>
                  <a:srgbClr val="A2906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lvl="0"/>
            <a:r>
              <a:rPr lang="en-US" dirty="0"/>
              <a:t>PRESENTATION FOOTER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_1 Line Headline, 1 Column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26534" y="936627"/>
            <a:ext cx="10788972" cy="70167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aseline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r>
              <a:rPr lang="en-US" dirty="0"/>
              <a:t>PAGE TITLE BLACK PAGE TITLE PART 2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3467" y="2019301"/>
            <a:ext cx="10772039" cy="44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 kern="800" spc="200">
                <a:solidFill>
                  <a:srgbClr val="A29061"/>
                </a:solidFill>
                <a:latin typeface="Arial" panose="020B0604020202020204"/>
                <a:cs typeface="Arial" panose="020B060402020202020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SUBTITLE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635002" y="2514601"/>
            <a:ext cx="10780505" cy="36183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0" baseline="0">
                <a:latin typeface="Times New Roman" panose="02020603050405020304"/>
                <a:cs typeface="Times New Roman" panose="02020603050405020304"/>
              </a:defRPr>
            </a:lvl1pPr>
            <a:lvl2pPr>
              <a:defRPr sz="1400" b="0" i="0">
                <a:latin typeface="Times New Roman" panose="02020603050405020304"/>
                <a:cs typeface="Times New Roman" panose="02020603050405020304"/>
              </a:defRPr>
            </a:lvl2pPr>
            <a:lvl3pPr>
              <a:defRPr sz="1400" b="0" i="0">
                <a:latin typeface="Times New Roman" panose="02020603050405020304"/>
                <a:cs typeface="Times New Roman" panose="02020603050405020304"/>
              </a:defRPr>
            </a:lvl3pPr>
            <a:lvl4pPr>
              <a:defRPr sz="1400" b="0" i="0">
                <a:latin typeface="Times New Roman" panose="02020603050405020304"/>
                <a:cs typeface="Times New Roman" panose="02020603050405020304"/>
              </a:defRPr>
            </a:lvl4pPr>
            <a:lvl5pPr>
              <a:defRPr sz="1400" b="0" i="0">
                <a:latin typeface="Times New Roman" panose="02020603050405020304"/>
                <a:cs typeface="Times New Roman" panose="02020603050405020304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0"/>
            <a:r>
              <a:rPr lang="en-US" dirty="0"/>
              <a:t>• Second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4847" y="6380480"/>
            <a:ext cx="4337221" cy="4788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8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8" y="4610028"/>
            <a:ext cx="10307927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9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9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1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11"/>
            <a:ext cx="5157787" cy="357405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7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7" y="2615611"/>
            <a:ext cx="5183188" cy="357405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51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9" y="766366"/>
            <a:ext cx="5817375" cy="509444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8" y="2057411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7" y="365137"/>
            <a:ext cx="1529316" cy="5811839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9" y="365137"/>
            <a:ext cx="8879959" cy="581183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5.xml"/><Relationship Id="rId4" Type="http://schemas.openxmlformats.org/officeDocument/2006/relationships/image" Target="../media/image56.png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5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image" Target="../media/image6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image" Target="../media/image68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7.jpeg"/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image" Target="../media/image7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image" Target="../media/image7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image" Target="../media/image84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2.svg"/><Relationship Id="rId2" Type="http://schemas.openxmlformats.org/officeDocument/2006/relationships/image" Target="../media/image91.png"/><Relationship Id="rId1" Type="http://schemas.openxmlformats.org/officeDocument/2006/relationships/image" Target="../media/image9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3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5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2.jpeg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image" Target="../media/image43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1F6D"/>
          </a:solidFill>
          <a:ln>
            <a:solidFill>
              <a:srgbClr val="151F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5" name="Group 5"/>
          <p:cNvGrpSpPr/>
          <p:nvPr/>
        </p:nvGrpSpPr>
        <p:grpSpPr>
          <a:xfrm rot="-10800000">
            <a:off x="-1292724" y="-1412241"/>
            <a:ext cx="3794624" cy="2542541"/>
            <a:chOff x="2" y="2"/>
            <a:chExt cx="8474859" cy="3604577"/>
          </a:xfrm>
        </p:grpSpPr>
        <p:sp>
          <p:nvSpPr>
            <p:cNvPr id="6" name="Freeform 6"/>
            <p:cNvSpPr/>
            <p:nvPr/>
          </p:nvSpPr>
          <p:spPr>
            <a:xfrm>
              <a:off x="2" y="2"/>
              <a:ext cx="8474859" cy="3604577"/>
            </a:xfrm>
            <a:custGeom>
              <a:avLst/>
              <a:gdLst/>
              <a:ahLst/>
              <a:cxnLst/>
              <a:rect l="l" t="t" r="r" b="b"/>
              <a:pathLst>
                <a:path w="8474859" h="5372100">
                  <a:moveTo>
                    <a:pt x="6924189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924189" y="5372100"/>
                  </a:lnTo>
                  <a:lnTo>
                    <a:pt x="8474859" y="2686050"/>
                  </a:lnTo>
                  <a:lnTo>
                    <a:pt x="6924189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0032" y="0"/>
            <a:ext cx="8869577" cy="6858000"/>
          </a:xfrm>
          <a:prstGeom prst="hexagon">
            <a:avLst>
              <a:gd name="adj" fmla="val 21458"/>
              <a:gd name="vf" fmla="val 115470"/>
            </a:avLst>
          </a:prstGeom>
        </p:spPr>
      </p:pic>
      <p:sp>
        <p:nvSpPr>
          <p:cNvPr id="22" name="文本框 21"/>
          <p:cNvSpPr txBox="1"/>
          <p:nvPr/>
        </p:nvSpPr>
        <p:spPr>
          <a:xfrm>
            <a:off x="184304" y="2733666"/>
            <a:ext cx="5581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4800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深圳柏悦酒店</a:t>
            </a:r>
            <a:endParaRPr lang="en-US" altLang="zh-CN" sz="4800" dirty="0">
              <a:solidFill>
                <a:prstClr val="whit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4400"/>
            <a:r>
              <a:rPr lang="en-US" altLang="zh-CN" sz="4800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 Hyatt Shenzhen</a:t>
            </a:r>
            <a:endParaRPr lang="zh-CN" altLang="en-US" sz="4800" dirty="0">
              <a:solidFill>
                <a:prstClr val="whit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9029293" y="1145135"/>
            <a:ext cx="2567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我们正将职业逐渐发展为事业</a:t>
            </a:r>
            <a:endParaRPr 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19" y="-19395"/>
            <a:ext cx="1815033" cy="10444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3693" y="-43174"/>
            <a:ext cx="2501900" cy="10682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1200" y="847200"/>
            <a:ext cx="3686400" cy="29063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95766" y="1153061"/>
            <a:ext cx="10929037" cy="5211940"/>
            <a:chOff x="-18455" y="1728217"/>
            <a:chExt cx="9125562" cy="4933694"/>
          </a:xfrm>
          <a:effectLst/>
        </p:grpSpPr>
        <p:grpSp>
          <p:nvGrpSpPr>
            <p:cNvPr id="5" name="Group 4"/>
            <p:cNvGrpSpPr/>
            <p:nvPr/>
          </p:nvGrpSpPr>
          <p:grpSpPr>
            <a:xfrm>
              <a:off x="544988" y="2104205"/>
              <a:ext cx="8395665" cy="4033310"/>
              <a:chOff x="829607" y="1467716"/>
              <a:chExt cx="8395665" cy="4625296"/>
            </a:xfrm>
          </p:grpSpPr>
          <p:sp>
            <p:nvSpPr>
              <p:cNvPr id="2" name="Half Frame 1"/>
              <p:cNvSpPr/>
              <p:nvPr/>
            </p:nvSpPr>
            <p:spPr>
              <a:xfrm>
                <a:off x="829607" y="5049216"/>
                <a:ext cx="1867517" cy="1043796"/>
              </a:xfrm>
              <a:prstGeom prst="halfFrame">
                <a:avLst/>
              </a:prstGeom>
              <a:solidFill>
                <a:srgbClr val="A2906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" name="Half Frame 15"/>
              <p:cNvSpPr/>
              <p:nvPr/>
            </p:nvSpPr>
            <p:spPr>
              <a:xfrm>
                <a:off x="2425104" y="4151461"/>
                <a:ext cx="1886676" cy="1043796"/>
              </a:xfrm>
              <a:prstGeom prst="halfFrame">
                <a:avLst/>
              </a:prstGeom>
              <a:solidFill>
                <a:srgbClr val="A2906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 dirty="0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7" name="Half Frame 16"/>
              <p:cNvSpPr/>
              <p:nvPr/>
            </p:nvSpPr>
            <p:spPr>
              <a:xfrm>
                <a:off x="4029015" y="3254515"/>
                <a:ext cx="1963584" cy="1043796"/>
              </a:xfrm>
              <a:prstGeom prst="halfFrame">
                <a:avLst/>
              </a:prstGeom>
              <a:solidFill>
                <a:srgbClr val="A2906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Half Frame 17"/>
              <p:cNvSpPr/>
              <p:nvPr/>
            </p:nvSpPr>
            <p:spPr>
              <a:xfrm>
                <a:off x="5727942" y="2357568"/>
                <a:ext cx="1902016" cy="1043796"/>
              </a:xfrm>
              <a:prstGeom prst="halfFrame">
                <a:avLst/>
              </a:prstGeom>
              <a:solidFill>
                <a:srgbClr val="A2906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Half Frame 18"/>
              <p:cNvSpPr/>
              <p:nvPr/>
            </p:nvSpPr>
            <p:spPr>
              <a:xfrm>
                <a:off x="7347265" y="1467716"/>
                <a:ext cx="1878007" cy="1043796"/>
              </a:xfrm>
              <a:prstGeom prst="halfFrame">
                <a:avLst/>
              </a:prstGeom>
              <a:solidFill>
                <a:srgbClr val="A2906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 dirty="0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605065" y="4551668"/>
              <a:ext cx="1457864" cy="288534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 defTabSz="457200">
                <a:defRPr/>
              </a:pPr>
              <a:r>
                <a:rPr lang="zh-CN" altLang="en-US" sz="1400" b="1" spc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实习生</a:t>
              </a:r>
              <a:endParaRPr lang="en-US" sz="1400" b="1" spc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78850" y="3745500"/>
              <a:ext cx="1457864" cy="465826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 defTabSz="457200">
                <a:defRPr/>
              </a:pPr>
              <a:r>
                <a:rPr lang="zh-CN" altLang="en-US" sz="1400" b="1" spc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正式员工</a:t>
              </a:r>
              <a:endParaRPr lang="en-US" sz="1400" b="1" spc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57599" y="2979411"/>
              <a:ext cx="1457864" cy="465826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 defTabSz="457200">
                <a:defRPr/>
              </a:pPr>
              <a:r>
                <a:rPr lang="zh-CN" altLang="en-US" sz="1400" b="1" spc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主管</a:t>
              </a:r>
              <a:endParaRPr lang="en-US" sz="1400" b="1" spc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49061" y="2204131"/>
              <a:ext cx="1457864" cy="465826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 defTabSz="457200">
                <a:defRPr/>
              </a:pPr>
              <a:r>
                <a:rPr lang="zh-CN" altLang="en-US" sz="1400" b="1" spc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副经理</a:t>
              </a:r>
              <a:endParaRPr lang="en-US" sz="1400" b="1" spc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87883" y="1728217"/>
              <a:ext cx="1457864" cy="465826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 defTabSz="457200">
                <a:defRPr/>
              </a:pPr>
              <a:r>
                <a:rPr lang="zh-CN" altLang="en-US" sz="1400" b="1" spc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经理</a:t>
              </a:r>
              <a:endParaRPr lang="en-US" sz="1400" b="1" spc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83767" y="4906884"/>
              <a:ext cx="1301833" cy="213870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r>
                <a:rPr lang="en-US" altLang="zh-CN" sz="1400" b="1" spc="-5" dirty="0">
                  <a:solidFill>
                    <a:srgbClr val="EEECE1">
                      <a:lumMod val="50000"/>
                    </a:srgbClr>
                  </a:solidFill>
                  <a:latin typeface="Calibri" panose="020F0502020204030204"/>
                  <a:ea typeface="宋体" panose="02010600030101010101" pitchFamily="2" charset="-122"/>
                </a:rPr>
                <a:t>6 - 12 </a:t>
              </a:r>
              <a:r>
                <a:rPr lang="zh-CN" altLang="en-US" sz="1400" b="1" spc="-5" dirty="0">
                  <a:solidFill>
                    <a:srgbClr val="EEECE1">
                      <a:lumMod val="50000"/>
                    </a:srgbClr>
                  </a:solidFill>
                  <a:latin typeface="Calibri" panose="020F0502020204030204"/>
                  <a:ea typeface="宋体" panose="02010600030101010101" pitchFamily="2" charset="-122"/>
                </a:rPr>
                <a:t>个月</a:t>
              </a:r>
              <a:endParaRPr lang="en-US" sz="1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356866" y="4116972"/>
              <a:ext cx="1301833" cy="213870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r>
                <a:rPr lang="en-US" altLang="zh-CN" sz="1400" b="1" spc="-5" dirty="0">
                  <a:solidFill>
                    <a:srgbClr val="EEECE1">
                      <a:lumMod val="50000"/>
                    </a:srgbClr>
                  </a:solidFill>
                  <a:latin typeface="Calibri" panose="020F0502020204030204"/>
                  <a:ea typeface="宋体" panose="02010600030101010101" pitchFamily="2" charset="-122"/>
                </a:rPr>
                <a:t>6 - 9 </a:t>
              </a:r>
              <a:r>
                <a:rPr lang="zh-CN" altLang="en-US" sz="1400" b="1" spc="-5" dirty="0">
                  <a:solidFill>
                    <a:srgbClr val="EEECE1">
                      <a:lumMod val="50000"/>
                    </a:srgbClr>
                  </a:solidFill>
                  <a:latin typeface="Calibri" panose="020F0502020204030204"/>
                  <a:ea typeface="宋体" panose="02010600030101010101" pitchFamily="2" charset="-122"/>
                </a:rPr>
                <a:t>个月</a:t>
              </a:r>
              <a:endParaRPr lang="en-US" sz="1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069576" y="3331026"/>
              <a:ext cx="1301833" cy="213870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r>
                <a:rPr lang="en-US" altLang="zh-CN" sz="1400" b="1" spc="-5" dirty="0">
                  <a:solidFill>
                    <a:srgbClr val="EEECE1">
                      <a:lumMod val="50000"/>
                    </a:srgbClr>
                  </a:solidFill>
                  <a:latin typeface="Calibri" panose="020F0502020204030204"/>
                  <a:ea typeface="宋体" panose="02010600030101010101" pitchFamily="2" charset="-122"/>
                </a:rPr>
                <a:t>12 - 18 </a:t>
              </a:r>
              <a:r>
                <a:rPr lang="zh-CN" altLang="en-US" sz="1400" b="1" spc="-5" dirty="0">
                  <a:solidFill>
                    <a:srgbClr val="EEECE1">
                      <a:lumMod val="50000"/>
                    </a:srgbClr>
                  </a:solidFill>
                  <a:latin typeface="Calibri" panose="020F0502020204030204"/>
                  <a:ea typeface="宋体" panose="02010600030101010101" pitchFamily="2" charset="-122"/>
                </a:rPr>
                <a:t>个月</a:t>
              </a:r>
              <a:endParaRPr lang="en-US" sz="1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741080" y="4845291"/>
              <a:ext cx="2656991" cy="910202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rmAutofit/>
            </a:bodyPr>
            <a:lstStyle/>
            <a:p>
              <a:pPr algn="ctr" defTabSz="457200">
                <a:defRPr/>
              </a:pPr>
              <a:endParaRPr lang="en-US" sz="800" spc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740477" y="4772213"/>
              <a:ext cx="2702243" cy="1030130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核心技能培训课程：</a:t>
              </a:r>
              <a:endPara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建立情感联结</a:t>
              </a:r>
              <a:endPara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凯悦技能培训</a:t>
              </a:r>
              <a:endPara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个在线课程</a:t>
              </a:r>
              <a:endParaRPr lang="en-US" sz="1200" b="1" spc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83796" y="3990065"/>
              <a:ext cx="2702243" cy="1348211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领导力培训课程：</a:t>
              </a:r>
              <a:endPara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交叉培训</a:t>
              </a:r>
              <a:endPara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凯悦思维</a:t>
              </a:r>
              <a:endPara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人才手册</a:t>
              </a:r>
              <a:endParaRPr lang="en-US" altLang="zh-CN" sz="1200" b="1" spc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包容性领导力</a:t>
              </a:r>
              <a:endParaRPr lang="en-US" altLang="zh-CN" sz="1200" b="1" spc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en-US" altLang="zh-CN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Leading @ Hyatt</a:t>
              </a:r>
              <a:endParaRPr lang="en-US" altLang="zh-CN" sz="1200" b="1" spc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en-US" altLang="zh-CN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6</a:t>
              </a: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个在线课程</a:t>
              </a:r>
              <a:endParaRPr lang="en-US" sz="1200" b="1" spc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endParaRPr lang="en-US" altLang="zh-CN" sz="1200" b="1" spc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endParaRPr lang="en-US" sz="1200" b="1" spc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443323" y="3244771"/>
              <a:ext cx="1963583" cy="1348211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培训项目：</a:t>
              </a:r>
              <a:endPara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顾客满意度</a:t>
              </a:r>
              <a:endParaRPr lang="en-US" altLang="zh-CN" sz="1200" b="1" spc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员工体验度</a:t>
              </a:r>
              <a:endParaRPr lang="en-US" altLang="zh-CN" sz="1200" b="1" spc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财务表现</a:t>
              </a:r>
              <a:endParaRPr lang="en-US" altLang="zh-CN" sz="1200" b="1" spc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defTabSz="457200">
                <a:lnSpc>
                  <a:spcPct val="150000"/>
                </a:lnSpc>
                <a:defRPr/>
              </a:pPr>
              <a:endParaRPr lang="en-US" sz="1200" b="1" spc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705092" y="2587957"/>
              <a:ext cx="1301833" cy="239596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r>
                <a:rPr lang="zh-CN" altLang="en-US" sz="1100" b="1" spc="-5" dirty="0">
                  <a:solidFill>
                    <a:srgbClr val="EEECE1">
                      <a:lumMod val="50000"/>
                    </a:srgbClr>
                  </a:solidFill>
                  <a:latin typeface="Calibri" panose="020F0502020204030204"/>
                  <a:ea typeface="宋体" panose="02010600030101010101" pitchFamily="2" charset="-122"/>
                </a:rPr>
                <a:t>根据个人发展计划</a:t>
              </a:r>
              <a:endParaRPr lang="en-US" sz="11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-18455" y="5631781"/>
              <a:ext cx="2702242" cy="1030130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 defTabSz="457200">
                <a:lnSpc>
                  <a:spcPct val="150000"/>
                </a:lnSpc>
                <a:defRPr/>
              </a:pPr>
              <a:r>
                <a:rPr lang="zh-CN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在岗培训</a:t>
              </a:r>
              <a:endParaRPr lang="en-US" sz="1200" b="1" spc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389324" y="2507246"/>
              <a:ext cx="1717783" cy="1348211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noAutofit/>
            </a:bodyPr>
            <a:lstStyle/>
            <a:p>
              <a:pPr defTabSz="457200">
                <a:lnSpc>
                  <a:spcPct val="150000"/>
                </a:lnSpc>
                <a:defRPr/>
              </a:pPr>
              <a:r>
                <a:rPr lang="zh-CN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个人专属发展计划：</a:t>
              </a:r>
              <a:endPara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defTabSz="457200">
                <a:lnSpc>
                  <a:spcPct val="150000"/>
                </a:lnSpc>
                <a:defRPr/>
              </a:pP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横向发展</a:t>
              </a:r>
              <a:endParaRPr lang="en-US" altLang="zh-CN" sz="1200" b="1" spc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defTabSz="457200">
                <a:lnSpc>
                  <a:spcPct val="150000"/>
                </a:lnSpc>
                <a:defRPr/>
              </a:pP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纵向发展</a:t>
              </a:r>
              <a:endParaRPr lang="en-US" altLang="zh-CN" sz="1200" b="1" spc="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defTabSz="457200">
                <a:lnSpc>
                  <a:spcPct val="150000"/>
                </a:lnSpc>
                <a:defRPr/>
              </a:pPr>
              <a:r>
                <a:rPr lang="zh-CN" altLang="en-US" sz="1200" b="1" spc="1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集团内部发展</a:t>
              </a:r>
              <a:endParaRPr lang="en-US" sz="1200" b="1" spc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6" name="Rectangle 8"/>
          <p:cNvSpPr/>
          <p:nvPr/>
        </p:nvSpPr>
        <p:spPr>
          <a:xfrm>
            <a:off x="7" y="800750"/>
            <a:ext cx="3715109" cy="621103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>
              <a:defRPr/>
            </a:pPr>
            <a:r>
              <a:rPr lang="zh-CN" altLang="en-US" sz="2400" b="1" spc="-7" dirty="0">
                <a:solidFill>
                  <a:srgbClr val="EEECE1">
                    <a:lumMod val="50000"/>
                  </a:srgbClr>
                </a:solidFill>
                <a:latin typeface="Calibri" panose="020F0502020204030204"/>
                <a:ea typeface="宋体" panose="02010600030101010101" pitchFamily="2" charset="-122"/>
              </a:rPr>
              <a:t>人才职业发展计划</a:t>
            </a:r>
            <a:endParaRPr lang="en-US" altLang="zh-CN" sz="24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6" name="Rectangle 8"/>
          <p:cNvSpPr/>
          <p:nvPr/>
        </p:nvSpPr>
        <p:spPr>
          <a:xfrm>
            <a:off x="7" y="800750"/>
            <a:ext cx="3715109" cy="621103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>
              <a:defRPr/>
            </a:pPr>
            <a:r>
              <a:rPr lang="zh-CN" altLang="en-US" sz="2400" b="1" spc="-7" dirty="0">
                <a:solidFill>
                  <a:srgbClr val="EEECE1">
                    <a:lumMod val="50000"/>
                  </a:srgb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月度优秀实习生项目</a:t>
            </a:r>
            <a:endParaRPr lang="en-US" altLang="zh-CN" sz="24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5765" y="1741451"/>
            <a:ext cx="5372791" cy="209888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671" y="3961623"/>
            <a:ext cx="5379563" cy="209562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0" y="1741451"/>
            <a:ext cx="5388267" cy="209562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765" y="3961624"/>
            <a:ext cx="5372791" cy="209562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0" name="Rectangle 8"/>
          <p:cNvSpPr/>
          <p:nvPr/>
        </p:nvSpPr>
        <p:spPr>
          <a:xfrm>
            <a:off x="7" y="800750"/>
            <a:ext cx="3134319" cy="621103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>
              <a:defRPr/>
            </a:pPr>
            <a:r>
              <a:rPr lang="en-US" altLang="zh-CN" sz="2400" b="1" spc="-7" dirty="0" err="1">
                <a:solidFill>
                  <a:srgbClr val="EEECE1">
                    <a:lumMod val="50000"/>
                  </a:srgb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HyCare</a:t>
            </a:r>
            <a:r>
              <a:rPr lang="zh-CN" altLang="en-US" sz="2400" b="1" spc="-7" dirty="0">
                <a:solidFill>
                  <a:srgbClr val="EEECE1">
                    <a:lumMod val="50000"/>
                  </a:srgb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认可项目</a:t>
            </a:r>
            <a:endParaRPr lang="en-US" altLang="zh-CN" sz="24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六边形 10"/>
          <p:cNvSpPr/>
          <p:nvPr/>
        </p:nvSpPr>
        <p:spPr>
          <a:xfrm>
            <a:off x="623560" y="2147122"/>
            <a:ext cx="3583629" cy="2615585"/>
          </a:xfrm>
          <a:prstGeom prst="hexagon">
            <a:avLst>
              <a:gd name="adj" fmla="val 30658"/>
              <a:gd name="vf" fmla="val 115470"/>
            </a:avLst>
          </a:prstGeom>
          <a:solidFill>
            <a:srgbClr val="151F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TextBox 22"/>
          <p:cNvSpPr txBox="1"/>
          <p:nvPr/>
        </p:nvSpPr>
        <p:spPr>
          <a:xfrm>
            <a:off x="1113146" y="2373797"/>
            <a:ext cx="3433849" cy="19893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indent="-228600" defTabSz="1219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宋体" panose="02010600030101010101" pitchFamily="2" charset="-122"/>
                <a:cs typeface="Segoe UI Semibold" panose="020B0702040204020203" pitchFamily="34" charset="0"/>
              </a:rPr>
              <a:t>同理心 </a:t>
            </a:r>
            <a:r>
              <a:rPr 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EMPATHY</a:t>
            </a:r>
            <a:endParaRPr lang="en-US" sz="1400" dirty="0">
              <a:solidFill>
                <a:prstClr val="white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  <a:p>
            <a:pPr marL="228600" indent="-228600" defTabSz="1219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宋体" panose="02010600030101010101" pitchFamily="2" charset="-122"/>
                <a:cs typeface="Segoe UI Semibold" panose="020B0702040204020203" pitchFamily="34" charset="0"/>
              </a:rPr>
              <a:t>诚信 </a:t>
            </a:r>
            <a:r>
              <a:rPr 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INTEGRITY</a:t>
            </a:r>
            <a:endParaRPr lang="en-US" sz="1400" dirty="0">
              <a:solidFill>
                <a:prstClr val="white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  <a:p>
            <a:pPr marL="228600" indent="-228600" defTabSz="1219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宋体" panose="02010600030101010101" pitchFamily="2" charset="-122"/>
                <a:cs typeface="Segoe UI Semibold" panose="020B0702040204020203" pitchFamily="34" charset="0"/>
              </a:rPr>
              <a:t>尊重 </a:t>
            </a:r>
            <a:r>
              <a:rPr 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RESPECT </a:t>
            </a:r>
            <a:endParaRPr lang="en-US" sz="1400" dirty="0">
              <a:solidFill>
                <a:prstClr val="white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  <a:p>
            <a:pPr marL="228600" indent="-228600" defTabSz="1219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宋体" panose="02010600030101010101" pitchFamily="2" charset="-122"/>
                <a:cs typeface="Segoe UI Semibold" panose="020B0702040204020203" pitchFamily="34" charset="0"/>
              </a:rPr>
              <a:t>包容 </a:t>
            </a:r>
            <a:r>
              <a:rPr 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INCLUSION</a:t>
            </a:r>
            <a:endParaRPr lang="en-US" sz="1400" dirty="0">
              <a:solidFill>
                <a:prstClr val="white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  <a:p>
            <a:pPr marL="228600" indent="-228600" defTabSz="1219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宋体" panose="02010600030101010101" pitchFamily="2" charset="-122"/>
                <a:cs typeface="Segoe UI Semibold" panose="020B0702040204020203" pitchFamily="34" charset="0"/>
              </a:rPr>
              <a:t>尝试 </a:t>
            </a:r>
            <a:r>
              <a:rPr 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EXPERIMENTATION</a:t>
            </a:r>
            <a:endParaRPr lang="en-US" sz="1400" dirty="0">
              <a:solidFill>
                <a:prstClr val="white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  <a:p>
            <a:pPr marL="228600" indent="-228600" defTabSz="1219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宋体" panose="02010600030101010101" pitchFamily="2" charset="-122"/>
                <a:cs typeface="Segoe UI Semibold" panose="020B0702040204020203" pitchFamily="34" charset="0"/>
              </a:rPr>
              <a:t>身心健康 </a:t>
            </a:r>
            <a:r>
              <a:rPr lang="en-US" sz="1400" dirty="0">
                <a:solidFill>
                  <a:prstClr val="white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WELLBEING</a:t>
            </a:r>
            <a:endParaRPr lang="en-US" sz="1400" dirty="0">
              <a:solidFill>
                <a:prstClr val="white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/>
          <a:srcRect l="26640" t="20781" r="-471" b="13018"/>
          <a:stretch>
            <a:fillRect/>
          </a:stretch>
        </p:blipFill>
        <p:spPr>
          <a:xfrm>
            <a:off x="8633039" y="3349297"/>
            <a:ext cx="3420971" cy="2824628"/>
          </a:xfrm>
          <a:prstGeom prst="hexagon">
            <a:avLst>
              <a:gd name="adj" fmla="val 29476"/>
              <a:gd name="vf" fmla="val 115470"/>
            </a:avLst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/>
          <a:srcRect l="20426" t="9429" r="9717" b="3945"/>
          <a:stretch>
            <a:fillRect/>
          </a:stretch>
        </p:blipFill>
        <p:spPr>
          <a:xfrm>
            <a:off x="8660959" y="729688"/>
            <a:ext cx="3420971" cy="2743963"/>
          </a:xfrm>
          <a:prstGeom prst="hexagon">
            <a:avLst>
              <a:gd name="adj" fmla="val 29124"/>
              <a:gd name="vf" fmla="val 115470"/>
            </a:avLst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rcRect l="10055" t="6312" r="5597" b="533"/>
          <a:stretch>
            <a:fillRect/>
          </a:stretch>
        </p:blipFill>
        <p:spPr>
          <a:xfrm>
            <a:off x="3305156" y="3465707"/>
            <a:ext cx="3497881" cy="2616883"/>
          </a:xfrm>
          <a:prstGeom prst="hexagon">
            <a:avLst>
              <a:gd name="adj" fmla="val 30737"/>
              <a:gd name="vf" fmla="val 115470"/>
            </a:avLst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rcRect l="15588" t="18729" r="15542" b="11"/>
          <a:stretch>
            <a:fillRect/>
          </a:stretch>
        </p:blipFill>
        <p:spPr>
          <a:xfrm>
            <a:off x="3417073" y="885727"/>
            <a:ext cx="3274043" cy="2575387"/>
          </a:xfrm>
          <a:prstGeom prst="hexagon">
            <a:avLst>
              <a:gd name="adj" fmla="val 26653"/>
              <a:gd name="vf" fmla="val 115470"/>
            </a:avLst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rcRect l="6030" r="9218"/>
          <a:stretch>
            <a:fillRect/>
          </a:stretch>
        </p:blipFill>
        <p:spPr>
          <a:xfrm>
            <a:off x="5989801" y="2095470"/>
            <a:ext cx="3456472" cy="2718887"/>
          </a:xfrm>
          <a:prstGeom prst="hexagon">
            <a:avLst>
              <a:gd name="adj" fmla="val 26310"/>
              <a:gd name="vf" fmla="val 115470"/>
            </a:avLst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6537" y="191450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乐趣无限的员工活动</a:t>
            </a:r>
            <a:endParaRPr lang="en-US" altLang="zh-CN" sz="24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 rotWithShape="1">
          <a:blip r:embed="rId1"/>
          <a:srcRect t="9968"/>
          <a:stretch>
            <a:fillRect/>
          </a:stretch>
        </p:blipFill>
        <p:spPr>
          <a:xfrm>
            <a:off x="3319308" y="899564"/>
            <a:ext cx="5196341" cy="350878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l="29414" r="32083"/>
          <a:stretch>
            <a:fillRect/>
          </a:stretch>
        </p:blipFill>
        <p:spPr>
          <a:xfrm flipH="1">
            <a:off x="8609938" y="891091"/>
            <a:ext cx="3245529" cy="562254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l="-1" t="18665" r="1283"/>
          <a:stretch>
            <a:fillRect/>
          </a:stretch>
        </p:blipFill>
        <p:spPr>
          <a:xfrm>
            <a:off x="361492" y="2834694"/>
            <a:ext cx="2863529" cy="15736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l="4925" t="8505" r="8259" b="28"/>
          <a:stretch>
            <a:fillRect/>
          </a:stretch>
        </p:blipFill>
        <p:spPr>
          <a:xfrm>
            <a:off x="361491" y="4514635"/>
            <a:ext cx="2875140" cy="20083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t="22487"/>
          <a:stretch>
            <a:fillRect/>
          </a:stretch>
        </p:blipFill>
        <p:spPr>
          <a:xfrm>
            <a:off x="3325114" y="4514635"/>
            <a:ext cx="5196341" cy="19990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l="3552" t="7804" r="-1" b="1"/>
          <a:stretch>
            <a:fillRect/>
          </a:stretch>
        </p:blipFill>
        <p:spPr>
          <a:xfrm>
            <a:off x="361667" y="899559"/>
            <a:ext cx="2869803" cy="182884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6537" y="191450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乐趣无限的员工活动</a:t>
            </a:r>
            <a:endParaRPr lang="en-US" altLang="zh-CN" sz="24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0533" y="3611122"/>
            <a:ext cx="3426735" cy="25700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4802" y="3595565"/>
            <a:ext cx="3426735" cy="25700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9071" y="3611122"/>
            <a:ext cx="3426735" cy="257005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4575" t="21106" r="5990"/>
          <a:stretch>
            <a:fillRect/>
          </a:stretch>
        </p:blipFill>
        <p:spPr>
          <a:xfrm>
            <a:off x="480535" y="1001376"/>
            <a:ext cx="4569067" cy="232910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/>
          <a:srcRect r="3831"/>
          <a:stretch>
            <a:fillRect/>
          </a:stretch>
        </p:blipFill>
        <p:spPr>
          <a:xfrm>
            <a:off x="7507200" y="1056869"/>
            <a:ext cx="3698272" cy="2273611"/>
          </a:xfrm>
          <a:prstGeom prst="rect">
            <a:avLst/>
          </a:prstGeom>
        </p:spPr>
      </p:pic>
      <p:pic>
        <p:nvPicPr>
          <p:cNvPr id="22" name="图片 7"/>
          <p:cNvPicPr>
            <a:picLocks noChangeAspect="1"/>
          </p:cNvPicPr>
          <p:nvPr/>
        </p:nvPicPr>
        <p:blipFill rotWithShape="1">
          <a:blip r:embed="rId6"/>
          <a:srcRect l="13929" t="24240" r="13545" b="44691"/>
          <a:stretch>
            <a:fillRect/>
          </a:stretch>
        </p:blipFill>
        <p:spPr>
          <a:xfrm>
            <a:off x="5049602" y="966969"/>
            <a:ext cx="2457599" cy="239791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838" y="90697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32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员工公寓</a:t>
            </a:r>
            <a:endParaRPr lang="en-US" altLang="zh-CN" sz="32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Picture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113" y="844788"/>
            <a:ext cx="4073433" cy="2717744"/>
          </a:xfrm>
          <a:prstGeom prst="rect">
            <a:avLst/>
          </a:prstGeom>
        </p:spPr>
      </p:pic>
      <p:pic>
        <p:nvPicPr>
          <p:cNvPr id="19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745" y="1152236"/>
            <a:ext cx="3214296" cy="2410296"/>
          </a:xfrm>
          <a:prstGeom prst="rect">
            <a:avLst/>
          </a:prstGeom>
        </p:spPr>
      </p:pic>
      <p:sp>
        <p:nvSpPr>
          <p:cNvPr id="28" name="Text Placeholder 13"/>
          <p:cNvSpPr txBox="1"/>
          <p:nvPr/>
        </p:nvSpPr>
        <p:spPr>
          <a:xfrm>
            <a:off x="353838" y="1783706"/>
            <a:ext cx="3512036" cy="442528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100000"/>
              <a:buFont typeface="System Font Regular"/>
              <a:buChar char="‣"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System Font Regular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ystem Font Regular"/>
              <a:buChar char="-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defTabSz="914400">
              <a:lnSpc>
                <a:spcPct val="150000"/>
              </a:lnSpc>
              <a:spcBef>
                <a:spcPts val="1000"/>
              </a:spcBef>
              <a:buClrTx/>
              <a:buSzPct val="69000"/>
              <a:buFont typeface="Wingdings" panose="05000000000000000000" pitchFamily="2" charset="2"/>
              <a:buChar char="l"/>
            </a:pPr>
            <a:r>
              <a:rPr lang="zh-CN" altLang="en-US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六人间，独立阳台，卫生间</a:t>
            </a:r>
            <a:endParaRPr lang="en-US" altLang="zh-CN" sz="1465" dirty="0">
              <a:solidFill>
                <a:srgbClr val="917F4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marL="228600" indent="-228600" defTabSz="914400">
              <a:lnSpc>
                <a:spcPct val="150000"/>
              </a:lnSpc>
              <a:spcBef>
                <a:spcPts val="1000"/>
              </a:spcBef>
              <a:buClrTx/>
              <a:buSzPct val="69000"/>
              <a:buFont typeface="Wingdings" panose="05000000000000000000" pitchFamily="2" charset="2"/>
              <a:buChar char="l"/>
            </a:pPr>
            <a:r>
              <a:rPr lang="zh-CN" altLang="en-US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免费</a:t>
            </a:r>
            <a:r>
              <a:rPr lang="en-US" altLang="zh-CN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WIFI</a:t>
            </a:r>
            <a:r>
              <a:rPr lang="zh-CN" altLang="en-US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无限网络覆盖</a:t>
            </a:r>
            <a:endParaRPr lang="en-US" altLang="zh-CN" sz="1465" dirty="0">
              <a:solidFill>
                <a:srgbClr val="917F4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marL="228600" indent="-228600" defTabSz="914400">
              <a:lnSpc>
                <a:spcPct val="150000"/>
              </a:lnSpc>
              <a:spcBef>
                <a:spcPts val="1000"/>
              </a:spcBef>
              <a:buClrTx/>
              <a:buSzPct val="69000"/>
              <a:buFont typeface="Wingdings" panose="05000000000000000000" pitchFamily="2" charset="2"/>
              <a:buChar char="l"/>
            </a:pPr>
            <a:r>
              <a:rPr lang="zh-CN" altLang="en-US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提供床上用品，免费换洗，拎包入住</a:t>
            </a:r>
            <a:endParaRPr lang="en-US" altLang="zh-CN" sz="1465" dirty="0">
              <a:solidFill>
                <a:srgbClr val="917F4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marL="228600" indent="-228600" defTabSz="914400">
              <a:lnSpc>
                <a:spcPct val="150000"/>
              </a:lnSpc>
              <a:spcBef>
                <a:spcPts val="1000"/>
              </a:spcBef>
              <a:buClrTx/>
              <a:buSzPct val="69000"/>
              <a:buFont typeface="Wingdings" panose="05000000000000000000" pitchFamily="2" charset="2"/>
              <a:buChar char="l"/>
            </a:pPr>
            <a:r>
              <a:rPr lang="zh-CN" altLang="en-US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每间宿舍均配备空调、洗衣机</a:t>
            </a:r>
            <a:endParaRPr lang="en-US" altLang="zh-CN" sz="1465" dirty="0">
              <a:solidFill>
                <a:srgbClr val="917F4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marL="228600" indent="-228600" defTabSz="914400">
              <a:lnSpc>
                <a:spcPct val="150000"/>
              </a:lnSpc>
              <a:spcBef>
                <a:spcPts val="1000"/>
              </a:spcBef>
              <a:buClrTx/>
              <a:buSzPct val="69000"/>
              <a:buFont typeface="Wingdings" panose="05000000000000000000" pitchFamily="2" charset="2"/>
              <a:buChar char="l"/>
            </a:pPr>
            <a:r>
              <a:rPr lang="zh-CN" altLang="en-US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设有公共小厨房、健身房、快递柜</a:t>
            </a:r>
            <a:endParaRPr lang="en-US" altLang="zh-CN" sz="1465" dirty="0">
              <a:solidFill>
                <a:srgbClr val="917F4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marL="228600" indent="-228600" defTabSz="914400">
              <a:lnSpc>
                <a:spcPct val="150000"/>
              </a:lnSpc>
              <a:spcBef>
                <a:spcPts val="1000"/>
              </a:spcBef>
              <a:buClrTx/>
              <a:buSzPct val="69000"/>
              <a:buFont typeface="Wingdings" panose="05000000000000000000" pitchFamily="2" charset="2"/>
              <a:buChar char="l"/>
            </a:pPr>
            <a:r>
              <a:rPr lang="zh-CN" altLang="en-US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各班次员工班车往返宿舍与酒店，通勤</a:t>
            </a:r>
            <a:r>
              <a:rPr lang="en-US" altLang="zh-CN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30</a:t>
            </a:r>
            <a:r>
              <a:rPr lang="zh-CN" altLang="en-US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分钟</a:t>
            </a:r>
            <a:endParaRPr lang="en-US" altLang="zh-CN" sz="1465" dirty="0">
              <a:solidFill>
                <a:srgbClr val="917F4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marL="228600" indent="-228600" defTabSz="914400">
              <a:lnSpc>
                <a:spcPct val="150000"/>
              </a:lnSpc>
              <a:spcBef>
                <a:spcPts val="1000"/>
              </a:spcBef>
              <a:buClrTx/>
              <a:buSzPct val="69000"/>
              <a:buFont typeface="Wingdings" panose="05000000000000000000" pitchFamily="2" charset="2"/>
              <a:buChar char="l"/>
            </a:pPr>
            <a:r>
              <a:rPr lang="zh-CN" altLang="en-US" sz="1465" dirty="0">
                <a:solidFill>
                  <a:srgbClr val="917F4E"/>
                </a:solidFill>
                <a:latin typeface="Calibri" panose="020F0502020204030204"/>
                <a:ea typeface="宋体" panose="02010600030101010101" pitchFamily="2" charset="-122"/>
              </a:rPr>
              <a:t>每月免费室内保洁</a:t>
            </a:r>
            <a:endParaRPr lang="en-US" altLang="zh-CN" sz="1465" dirty="0">
              <a:solidFill>
                <a:srgbClr val="917F4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marL="228600" indent="-228600" defTabSz="914400">
              <a:spcBef>
                <a:spcPts val="1000"/>
              </a:spcBef>
              <a:buClrTx/>
              <a:buSzPct val="69000"/>
              <a:buFont typeface="Wingdings" panose="05000000000000000000" pitchFamily="2" charset="2"/>
              <a:buChar char="l"/>
            </a:pPr>
            <a:endParaRPr lang="en-US" sz="1465" dirty="0">
              <a:solidFill>
                <a:srgbClr val="917F4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l="2212" t="33669" r="3411" b="3655"/>
          <a:stretch>
            <a:fillRect/>
          </a:stretch>
        </p:blipFill>
        <p:spPr>
          <a:xfrm>
            <a:off x="7904236" y="3708285"/>
            <a:ext cx="3309724" cy="221840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rcRect t="5655"/>
          <a:stretch>
            <a:fillRect/>
          </a:stretch>
        </p:blipFill>
        <p:spPr>
          <a:xfrm>
            <a:off x="4651093" y="3707209"/>
            <a:ext cx="3141568" cy="237096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8808" y="676917"/>
            <a:ext cx="2672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en-US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堂 </a:t>
            </a:r>
            <a:r>
              <a:rPr lang="en-US" altLang="zh-CN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– </a:t>
            </a:r>
            <a:r>
              <a:rPr lang="zh-CN" altLang="en-US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员工餐厅</a:t>
            </a:r>
            <a:endParaRPr lang="en-US" altLang="zh-CN" sz="24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 rotWithShape="1">
          <a:blip r:embed="rId1"/>
          <a:srcRect r="5437"/>
          <a:stretch>
            <a:fillRect/>
          </a:stretch>
        </p:blipFill>
        <p:spPr>
          <a:xfrm>
            <a:off x="6156181" y="1635123"/>
            <a:ext cx="2889391" cy="233878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3863" r="5285"/>
          <a:stretch>
            <a:fillRect/>
          </a:stretch>
        </p:blipFill>
        <p:spPr>
          <a:xfrm>
            <a:off x="3227164" y="3938908"/>
            <a:ext cx="2929017" cy="24179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7176" y="567966"/>
            <a:ext cx="2568483" cy="36334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l="29536" t="35583" r="23532" b="27298"/>
          <a:stretch>
            <a:fillRect/>
          </a:stretch>
        </p:blipFill>
        <p:spPr>
          <a:xfrm>
            <a:off x="6197630" y="4311114"/>
            <a:ext cx="3527164" cy="20922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/>
          <a:srcRect l="479"/>
          <a:stretch>
            <a:fillRect/>
          </a:stretch>
        </p:blipFill>
        <p:spPr>
          <a:xfrm>
            <a:off x="2810058" y="1507960"/>
            <a:ext cx="3207661" cy="2417315"/>
          </a:xfrm>
          <a:prstGeom prst="rect">
            <a:avLst/>
          </a:prstGeom>
        </p:spPr>
      </p:pic>
      <p:pic>
        <p:nvPicPr>
          <p:cNvPr id="54274" name="Picture 2" descr="image0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3857" y="1599668"/>
            <a:ext cx="2501468" cy="454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8808" y="676917"/>
            <a:ext cx="2672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en-US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堂 </a:t>
            </a:r>
            <a:r>
              <a:rPr lang="en-US" altLang="zh-CN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– </a:t>
            </a:r>
            <a:r>
              <a:rPr lang="zh-CN" altLang="en-US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员工餐厅</a:t>
            </a:r>
            <a:endParaRPr lang="en-US" altLang="zh-CN" sz="24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9" name="Picture 6"/>
          <p:cNvPicPr>
            <a:picLocks noChangeAspect="1"/>
          </p:cNvPicPr>
          <p:nvPr/>
        </p:nvPicPr>
        <p:blipFill rotWithShape="1">
          <a:blip r:embed="rId1"/>
          <a:srcRect t="33423" r="34988" b="24242"/>
          <a:stretch>
            <a:fillRect/>
          </a:stretch>
        </p:blipFill>
        <p:spPr>
          <a:xfrm>
            <a:off x="9089164" y="1493447"/>
            <a:ext cx="2815008" cy="3971784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/>
          </p:cNvPicPr>
          <p:nvPr/>
        </p:nvPicPr>
        <p:blipFill rotWithShape="1">
          <a:blip r:embed="rId2"/>
          <a:srcRect t="32803" r="34988" b="24091"/>
          <a:stretch>
            <a:fillRect/>
          </a:stretch>
        </p:blipFill>
        <p:spPr>
          <a:xfrm>
            <a:off x="3017856" y="1750179"/>
            <a:ext cx="3018168" cy="4335944"/>
          </a:xfrm>
          <a:prstGeom prst="rect">
            <a:avLst/>
          </a:prstGeom>
        </p:spPr>
      </p:pic>
      <p:pic>
        <p:nvPicPr>
          <p:cNvPr id="21" name="Picture 10"/>
          <p:cNvPicPr>
            <a:picLocks noChangeAspect="1"/>
          </p:cNvPicPr>
          <p:nvPr/>
        </p:nvPicPr>
        <p:blipFill rotWithShape="1">
          <a:blip r:embed="rId3"/>
          <a:srcRect t="21136" b="31203"/>
          <a:stretch>
            <a:fillRect/>
          </a:stretch>
        </p:blipFill>
        <p:spPr>
          <a:xfrm>
            <a:off x="5595413" y="3002763"/>
            <a:ext cx="3357772" cy="3467407"/>
          </a:xfrm>
          <a:prstGeom prst="rect">
            <a:avLst/>
          </a:prstGeom>
        </p:spPr>
      </p:pic>
      <p:pic>
        <p:nvPicPr>
          <p:cNvPr id="22" name="Picture 12"/>
          <p:cNvPicPr>
            <a:picLocks noChangeAspect="1"/>
          </p:cNvPicPr>
          <p:nvPr/>
        </p:nvPicPr>
        <p:blipFill rotWithShape="1">
          <a:blip r:embed="rId4"/>
          <a:srcRect t="12651" r="13953" b="60294"/>
          <a:stretch>
            <a:fillRect/>
          </a:stretch>
        </p:blipFill>
        <p:spPr>
          <a:xfrm>
            <a:off x="178031" y="4179757"/>
            <a:ext cx="3357772" cy="2284659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/>
          </p:cNvPicPr>
          <p:nvPr/>
        </p:nvPicPr>
        <p:blipFill rotWithShape="1">
          <a:blip r:embed="rId5"/>
          <a:srcRect l="1" t="11137" r="31895" b="55238"/>
          <a:stretch>
            <a:fillRect/>
          </a:stretch>
        </p:blipFill>
        <p:spPr>
          <a:xfrm>
            <a:off x="552176" y="1282698"/>
            <a:ext cx="2773765" cy="2963721"/>
          </a:xfrm>
          <a:prstGeom prst="rect">
            <a:avLst/>
          </a:prstGeom>
        </p:spPr>
      </p:pic>
      <p:pic>
        <p:nvPicPr>
          <p:cNvPr id="16" name="Picture 4"/>
          <p:cNvPicPr>
            <a:picLocks noChangeAspect="1"/>
          </p:cNvPicPr>
          <p:nvPr/>
        </p:nvPicPr>
        <p:blipFill rotWithShape="1">
          <a:blip r:embed="rId6"/>
          <a:srcRect t="34046" r="23506" b="29803"/>
          <a:stretch>
            <a:fillRect/>
          </a:stretch>
        </p:blipFill>
        <p:spPr>
          <a:xfrm>
            <a:off x="6599972" y="578234"/>
            <a:ext cx="2489193" cy="254888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"/>
          <p:cNvSpPr/>
          <p:nvPr/>
        </p:nvSpPr>
        <p:spPr>
          <a:xfrm>
            <a:off x="1" y="0"/>
            <a:ext cx="4895339" cy="6858000"/>
          </a:xfrm>
          <a:prstGeom prst="rect">
            <a:avLst/>
          </a:prstGeom>
          <a:solidFill>
            <a:srgbClr val="151F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35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1" name="文本框 4"/>
          <p:cNvSpPr txBox="1"/>
          <p:nvPr/>
        </p:nvSpPr>
        <p:spPr>
          <a:xfrm>
            <a:off x="994521" y="405907"/>
            <a:ext cx="5074024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00">
              <a:defRPr/>
            </a:pPr>
            <a:r>
              <a:rPr lang="zh-CN" altLang="en-US" sz="4265" b="1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福利待遇</a:t>
            </a:r>
            <a:endParaRPr lang="en-US" altLang="zh-CN" sz="4265" b="1" dirty="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2" name="Group 3"/>
          <p:cNvGrpSpPr/>
          <p:nvPr/>
        </p:nvGrpSpPr>
        <p:grpSpPr>
          <a:xfrm>
            <a:off x="-250155" y="2058821"/>
            <a:ext cx="5395652" cy="4584819"/>
            <a:chOff x="768395" y="2400273"/>
            <a:chExt cx="7697636" cy="6319829"/>
          </a:xfrm>
        </p:grpSpPr>
        <p:pic>
          <p:nvPicPr>
            <p:cNvPr id="106" name="图片 12"/>
            <p:cNvPicPr>
              <a:picLocks noChangeAspect="1"/>
            </p:cNvPicPr>
            <p:nvPr/>
          </p:nvPicPr>
          <p:blipFill rotWithShape="1">
            <a:blip r:embed="rId1"/>
            <a:srcRect b="17899"/>
            <a:stretch>
              <a:fillRect/>
            </a:stretch>
          </p:blipFill>
          <p:spPr>
            <a:xfrm>
              <a:off x="768395" y="2400273"/>
              <a:ext cx="7697636" cy="6319829"/>
            </a:xfrm>
            <a:prstGeom prst="rect">
              <a:avLst/>
            </a:prstGeom>
          </p:spPr>
        </p:pic>
        <p:sp>
          <p:nvSpPr>
            <p:cNvPr id="107" name="Title 1"/>
            <p:cNvSpPr txBox="1"/>
            <p:nvPr/>
          </p:nvSpPr>
          <p:spPr>
            <a:xfrm>
              <a:off x="2608058" y="8248719"/>
              <a:ext cx="1663263" cy="402131"/>
            </a:xfrm>
            <a:prstGeom prst="rect">
              <a:avLst/>
            </a:prstGeom>
          </p:spPr>
          <p:txBody>
            <a:bodyPr vert="horz" lIns="121920" tIns="60960" rIns="121920" bIns="60960" rtlCol="0" anchor="b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defTabSz="914400"/>
              <a:r>
                <a:rPr kumimoji="1" lang="zh-CN" altLang="en-US" sz="1065" dirty="0">
                  <a:solidFill>
                    <a:prstClr val="white">
                      <a:lumMod val="50000"/>
                    </a:prstClr>
                  </a:solidFill>
                  <a:latin typeface="Graphik Regular Trial" panose="020B0503030202060203" pitchFamily="34" charset="0"/>
                  <a:ea typeface="宋体" panose="02010600030101010101" pitchFamily="2" charset="-122"/>
                </a:rPr>
                <a:t>企业文化</a:t>
              </a:r>
              <a:endParaRPr kumimoji="1" lang="en-US" sz="1065" dirty="0">
                <a:solidFill>
                  <a:prstClr val="white">
                    <a:lumMod val="50000"/>
                  </a:prstClr>
                </a:solidFill>
                <a:latin typeface="Graphik Regular Trial" panose="020B0503030202060203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8" name="Title 1"/>
            <p:cNvSpPr txBox="1"/>
            <p:nvPr/>
          </p:nvSpPr>
          <p:spPr>
            <a:xfrm>
              <a:off x="2916367" y="7714217"/>
              <a:ext cx="869716" cy="402130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1219200"/>
              <a:r>
                <a:rPr kumimoji="1" lang="zh-CN" altLang="en-US" sz="935" dirty="0">
                  <a:solidFill>
                    <a:prstClr val="white"/>
                  </a:solidFill>
                  <a:latin typeface="Graphik Regular Trial" panose="020B0503030202060203" pitchFamily="34" charset="0"/>
                  <a:ea typeface="宋体" panose="02010600030101010101" pitchFamily="2" charset="-122"/>
                </a:rPr>
                <a:t>薪酬</a:t>
              </a:r>
              <a:endParaRPr kumimoji="1" lang="en-US" sz="935" dirty="0">
                <a:solidFill>
                  <a:prstClr val="white"/>
                </a:solidFill>
                <a:latin typeface="Graphik Regular Trial" panose="020B0503030202060203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9" name="Title 1"/>
            <p:cNvSpPr txBox="1"/>
            <p:nvPr/>
          </p:nvSpPr>
          <p:spPr>
            <a:xfrm>
              <a:off x="5258743" y="7677823"/>
              <a:ext cx="1350621" cy="402131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1219200"/>
              <a:r>
                <a:rPr kumimoji="1" lang="zh-CN" altLang="en-US" sz="935" dirty="0">
                  <a:solidFill>
                    <a:prstClr val="white"/>
                  </a:solidFill>
                  <a:latin typeface="Graphik Regular Trial" panose="020B0503030202060203" pitchFamily="34" charset="0"/>
                  <a:ea typeface="宋体" panose="02010600030101010101" pitchFamily="2" charset="-122"/>
                </a:rPr>
                <a:t>福利</a:t>
              </a:r>
              <a:endParaRPr kumimoji="1" lang="en-US" sz="935" dirty="0">
                <a:solidFill>
                  <a:prstClr val="white"/>
                </a:solidFill>
                <a:latin typeface="Graphik Regular Trial" panose="020B0503030202060203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0" name="Title 1"/>
            <p:cNvSpPr txBox="1"/>
            <p:nvPr/>
          </p:nvSpPr>
          <p:spPr>
            <a:xfrm>
              <a:off x="3249959" y="5976607"/>
              <a:ext cx="1358071" cy="402131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1219200"/>
              <a:r>
                <a:rPr kumimoji="1" lang="zh-CN" altLang="en-US" sz="935" dirty="0">
                  <a:solidFill>
                    <a:prstClr val="white"/>
                  </a:solidFill>
                  <a:latin typeface="Graphik Regular Trial" panose="020B0503030202060203" pitchFamily="34" charset="0"/>
                  <a:ea typeface="宋体" panose="02010600030101010101" pitchFamily="2" charset="-122"/>
                </a:rPr>
                <a:t>职业发展</a:t>
              </a:r>
              <a:endParaRPr kumimoji="1" lang="en-US" sz="935" dirty="0">
                <a:solidFill>
                  <a:prstClr val="white"/>
                </a:solidFill>
                <a:latin typeface="Graphik Regular Trial" panose="020B0503030202060203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1" name="Title 1"/>
            <p:cNvSpPr txBox="1"/>
            <p:nvPr/>
          </p:nvSpPr>
          <p:spPr>
            <a:xfrm>
              <a:off x="4775437" y="5909801"/>
              <a:ext cx="1350621" cy="515642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defPPr>
                <a:defRPr lang="en-US"/>
              </a:defPPr>
              <a:lvl1pPr algn="ctr" defTabSz="914400">
                <a:lnSpc>
                  <a:spcPct val="90000"/>
                </a:lnSpc>
                <a:spcBef>
                  <a:spcPct val="0"/>
                </a:spcBef>
                <a:buNone/>
                <a:defRPr kumimoji="1" sz="700">
                  <a:solidFill>
                    <a:schemeClr val="bg1"/>
                  </a:solidFill>
                  <a:latin typeface="Graphik Regular Trial" panose="020B0503030202060203" pitchFamily="34" charset="0"/>
                </a:defRPr>
              </a:lvl1pPr>
            </a:lstStyle>
            <a:p>
              <a:pPr defTabSz="1219200"/>
              <a:r>
                <a:rPr lang="zh-CN" altLang="en-US" sz="935" dirty="0">
                  <a:solidFill>
                    <a:prstClr val="white"/>
                  </a:solidFill>
                  <a:ea typeface="宋体" panose="02010600030101010101" pitchFamily="2" charset="-122"/>
                </a:rPr>
                <a:t>身心健康</a:t>
              </a:r>
              <a:endParaRPr lang="en-US" sz="935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" name="Title 1"/>
            <p:cNvSpPr txBox="1"/>
            <p:nvPr/>
          </p:nvSpPr>
          <p:spPr>
            <a:xfrm>
              <a:off x="4184259" y="4510467"/>
              <a:ext cx="869716" cy="402131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1219200"/>
              <a:r>
                <a:rPr kumimoji="1" lang="zh-CN" altLang="en-US" sz="935" dirty="0">
                  <a:solidFill>
                    <a:prstClr val="white"/>
                  </a:solidFill>
                  <a:latin typeface="Graphik Regular Trial" panose="020B0503030202060203" pitchFamily="34" charset="0"/>
                  <a:ea typeface="宋体" panose="02010600030101010101" pitchFamily="2" charset="-122"/>
                </a:rPr>
                <a:t>信念</a:t>
              </a:r>
              <a:endParaRPr kumimoji="1" lang="en-US" sz="935" dirty="0">
                <a:solidFill>
                  <a:prstClr val="white"/>
                </a:solidFill>
                <a:latin typeface="Graphik Regular Trial" panose="020B0503030202060203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3" name="Text Placeholder 13"/>
          <p:cNvSpPr txBox="1"/>
          <p:nvPr/>
        </p:nvSpPr>
        <p:spPr>
          <a:xfrm>
            <a:off x="4969078" y="360067"/>
            <a:ext cx="7101933" cy="6318237"/>
          </a:xfrm>
          <a:prstGeom prst="rect">
            <a:avLst/>
          </a:prstGeom>
          <a:noFill/>
        </p:spPr>
        <p:txBody>
          <a:bodyPr lIns="91440" tIns="45720" rIns="91440" bIns="4572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100000"/>
              <a:buFont typeface="System Font Regular"/>
              <a:buChar char="‣"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System Font Regular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ystem Font Regular"/>
              <a:buChar char="-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6096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/>
            </a:pP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8760" indent="-238760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津贴：实习期</a:t>
            </a:r>
            <a:r>
              <a:rPr lang="en-US" altLang="zh-CN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3200</a:t>
            </a: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元</a:t>
            </a:r>
            <a:r>
              <a:rPr lang="en-US" altLang="zh-CN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/</a:t>
            </a: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月，</a:t>
            </a:r>
            <a:r>
              <a:rPr lang="en-US" altLang="zh-CN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6</a:t>
            </a: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个月后为</a:t>
            </a:r>
            <a:r>
              <a:rPr lang="en-US" altLang="zh-CN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3300</a:t>
            </a: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元</a:t>
            </a:r>
            <a:r>
              <a:rPr lang="en-US" altLang="zh-CN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/</a:t>
            </a: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月，完成实习后可转正为</a:t>
            </a:r>
            <a:r>
              <a:rPr lang="en-US" altLang="zh-CN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4700</a:t>
            </a: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元</a:t>
            </a:r>
            <a:r>
              <a:rPr lang="en-US" altLang="zh-CN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/</a:t>
            </a: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月</a:t>
            </a:r>
            <a:endParaRPr lang="en-US" altLang="zh-CN" sz="1450" b="1" dirty="0">
              <a:solidFill>
                <a:srgbClr val="00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  <a:p>
            <a:pPr marL="238760" indent="-238760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飞悦新星计划：转正后</a:t>
            </a:r>
            <a:r>
              <a:rPr lang="en-US" altLang="zh-CN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3-6</a:t>
            </a: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个月内表现优异可快速晋升至主管</a:t>
            </a:r>
            <a:endParaRPr lang="en-US" altLang="zh-CN" sz="1450" b="1" dirty="0">
              <a:solidFill>
                <a:srgbClr val="00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  <a:p>
            <a:pPr marL="238760" indent="-238760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根据工作表现，每月由部门评选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4-5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位优秀实习生，当月可获得奖励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月休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8-10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8760" indent="-238760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50" b="1" dirty="0">
                <a:solidFill>
                  <a:srgbClr val="00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按照国家规定支付加班费用。如有加班情况，将在三个月内优先以补休的形式进行调休，对于无法补休的部分，将支付相应的加班费用。</a:t>
            </a:r>
            <a:endParaRPr lang="en-US" altLang="zh-CN" sz="1450" b="1" dirty="0">
              <a:solidFill>
                <a:srgbClr val="00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实习满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天，每年全球凯悦酒店免费住房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晚（转正后，增加至每年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晚）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实习年限计入工作年限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实习生平等参与酒店年终奖计划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工作满一年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天起带薪年假，第二年起每满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年增加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天，上限为</a:t>
            </a:r>
            <a:r>
              <a:rPr lang="en-US" altLang="zh-CN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免费提供早、中、晚及宵夜员工餐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免费提供宿舍往返酒店班车，覆盖所有班次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免费使用专业的羽毛球、篮球场地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丰富多彩的员工活动及节日福利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全球凯悦酒店内部调动机会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39395" indent="-239395" algn="just" defTabSz="609600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65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全方位的服务技能及线上培训课程</a:t>
            </a:r>
            <a:endParaRPr lang="en-US" altLang="zh-CN" sz="1465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4" name="文本框 2"/>
          <p:cNvSpPr txBox="1"/>
          <p:nvPr/>
        </p:nvSpPr>
        <p:spPr>
          <a:xfrm>
            <a:off x="-22857" y="2058822"/>
            <a:ext cx="4991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zh-CN" sz="2400" b="1" dirty="0">
                <a:solidFill>
                  <a:prstClr val="white">
                    <a:alpha val="34000"/>
                  </a:prstClr>
                </a:solidFill>
                <a:latin typeface="Graphik Bold Trial" panose="020B0503030202060203" pitchFamily="34" charset="0"/>
                <a:ea typeface="宋体" panose="02010600030101010101" pitchFamily="2" charset="-122"/>
              </a:rPr>
              <a:t>CARE</a:t>
            </a:r>
            <a:r>
              <a:rPr kumimoji="1" lang="zh-CN" altLang="en-US" sz="2400" b="1" dirty="0">
                <a:solidFill>
                  <a:prstClr val="white">
                    <a:alpha val="34000"/>
                  </a:prstClr>
                </a:solidFill>
                <a:latin typeface="Graphik Bold Trial" panose="020B0503030202060203" pitchFamily="34" charset="0"/>
                <a:ea typeface="宋体" panose="02010600030101010101" pitchFamily="2" charset="-122"/>
              </a:rPr>
              <a:t> </a:t>
            </a:r>
            <a:r>
              <a:rPr kumimoji="1" lang="en-US" altLang="zh-CN" sz="2400" b="1" dirty="0">
                <a:solidFill>
                  <a:prstClr val="white">
                    <a:alpha val="34000"/>
                  </a:prstClr>
                </a:solidFill>
                <a:latin typeface="Graphik Bold Trial" panose="020B0503030202060203" pitchFamily="34" charset="0"/>
                <a:ea typeface="宋体" panose="02010600030101010101" pitchFamily="2" charset="-122"/>
              </a:rPr>
              <a:t>CONNECT</a:t>
            </a:r>
            <a:r>
              <a:rPr kumimoji="1" lang="zh-CN" altLang="en-US" sz="2400" b="1" dirty="0">
                <a:solidFill>
                  <a:prstClr val="white">
                    <a:alpha val="34000"/>
                  </a:prstClr>
                </a:solidFill>
                <a:latin typeface="Graphik Bold Trial" panose="020B0503030202060203" pitchFamily="34" charset="0"/>
                <a:ea typeface="宋体" panose="02010600030101010101" pitchFamily="2" charset="-122"/>
              </a:rPr>
              <a:t> </a:t>
            </a:r>
            <a:r>
              <a:rPr kumimoji="1" lang="en-US" altLang="zh-CN" sz="2400" b="1" dirty="0">
                <a:solidFill>
                  <a:prstClr val="white">
                    <a:alpha val="34000"/>
                  </a:prstClr>
                </a:solidFill>
                <a:latin typeface="Graphik Bold Trial" panose="020B0503030202060203" pitchFamily="34" charset="0"/>
                <a:ea typeface="宋体" panose="02010600030101010101" pitchFamily="2" charset="-122"/>
              </a:rPr>
              <a:t>US.</a:t>
            </a:r>
            <a:endParaRPr kumimoji="1" lang="zh-CN" altLang="en-US" sz="2400" b="1" dirty="0">
              <a:solidFill>
                <a:prstClr val="white">
                  <a:alpha val="34000"/>
                </a:prstClr>
              </a:solidFill>
              <a:latin typeface="Graphik Bold Trial" panose="020B0503030202060203" pitchFamily="34" charset="0"/>
              <a:ea typeface="宋体" panose="02010600030101010101" pitchFamily="2" charset="-122"/>
            </a:endParaRPr>
          </a:p>
        </p:txBody>
      </p:sp>
      <p:pic>
        <p:nvPicPr>
          <p:cNvPr id="115" name="图形 6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00162" y="1493261"/>
            <a:ext cx="1410908" cy="1410908"/>
          </a:xfrm>
          <a:prstGeom prst="rect">
            <a:avLst/>
          </a:prstGeom>
        </p:spPr>
      </p:pic>
      <p:sp>
        <p:nvSpPr>
          <p:cNvPr id="116" name="文本框 2"/>
          <p:cNvSpPr txBox="1"/>
          <p:nvPr/>
        </p:nvSpPr>
        <p:spPr>
          <a:xfrm>
            <a:off x="-56375" y="1665562"/>
            <a:ext cx="2261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zh-CN" altLang="en-US" sz="2400" b="1" dirty="0">
                <a:solidFill>
                  <a:prstClr val="white">
                    <a:alpha val="34000"/>
                  </a:prstClr>
                </a:solidFill>
                <a:latin typeface="Graphik Bold Trial" panose="020B0503030202060203" pitchFamily="34" charset="0"/>
                <a:ea typeface="宋体" panose="02010600030101010101" pitchFamily="2" charset="-122"/>
              </a:rPr>
              <a:t>关爱连结你我</a:t>
            </a:r>
            <a:endParaRPr kumimoji="1" lang="zh-CN" altLang="en-US" sz="2400" b="1" dirty="0">
              <a:solidFill>
                <a:prstClr val="white">
                  <a:alpha val="34000"/>
                </a:prstClr>
              </a:solidFill>
              <a:latin typeface="Graphik Bold Trial" panose="020B0503030202060203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1F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/>
              <a:t> </a:t>
            </a:r>
            <a:endParaRPr lang="zh-CN" altLang="en-US" sz="2400"/>
          </a:p>
        </p:txBody>
      </p:sp>
      <p:sp>
        <p:nvSpPr>
          <p:cNvPr id="5" name="Text Placeholder 13"/>
          <p:cNvSpPr txBox="1"/>
          <p:nvPr/>
        </p:nvSpPr>
        <p:spPr>
          <a:xfrm>
            <a:off x="0" y="769987"/>
            <a:ext cx="7056000" cy="775256"/>
          </a:xfrm>
          <a:prstGeom prst="rect">
            <a:avLst/>
          </a:prstGeom>
          <a:noFill/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100000"/>
              <a:buFont typeface="System Font Regular"/>
              <a:buChar char="‣"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System Font Regular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ystem Font Regular"/>
              <a:buChar char="-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2665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工 作 </a:t>
            </a:r>
            <a:r>
              <a:rPr lang="en-US" altLang="zh-CN" sz="2665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/ </a:t>
            </a:r>
            <a:r>
              <a:rPr lang="zh-CN" altLang="en-US" sz="2665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实 习 机 遇</a:t>
            </a:r>
            <a:endParaRPr lang="zh-CN" altLang="en-US" sz="2665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83307" y="2150968"/>
            <a:ext cx="2268665" cy="2796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zh-CN" altLang="en-US" sz="2135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餐饮部</a:t>
            </a:r>
            <a:endParaRPr lang="en-US" altLang="zh-CN" sz="2135" b="1" u="sng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defTabSz="457200">
              <a:defRPr/>
            </a:pPr>
            <a:endParaRPr lang="en-US" altLang="zh-CN" sz="1065" b="1" u="sng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zh-CN" alt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榕阁（中餐厅）服务员</a:t>
            </a:r>
            <a:r>
              <a:rPr 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​</a:t>
            </a:r>
            <a:endParaRPr lang="en-US" sz="1400" b="1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zh-CN" alt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皓堂（西餐厅）服务员</a:t>
            </a:r>
            <a:r>
              <a:rPr 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​</a:t>
            </a:r>
            <a:endParaRPr lang="en-US" sz="1400" b="1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zh-CN" alt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悦厅（大堂吧）服务员</a:t>
            </a:r>
            <a:endParaRPr lang="en-US" sz="1400" b="1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zh-CN" alt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傲廬（特色餐厅）服务员</a:t>
            </a:r>
            <a:endParaRPr lang="en-US" altLang="zh-CN" sz="1400" b="1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zh-CN" alt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酒吧服务员</a:t>
            </a:r>
            <a:r>
              <a:rPr 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​</a:t>
            </a:r>
            <a:endParaRPr lang="en-US" sz="1400" b="1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zh-CN" alt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宴会服务员</a:t>
            </a:r>
            <a:r>
              <a:rPr 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​</a:t>
            </a:r>
            <a:br>
              <a:rPr 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</a:br>
            <a:r>
              <a:rPr lang="zh-CN" alt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客房送餐服务员</a:t>
            </a:r>
            <a:r>
              <a:rPr 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​</a:t>
            </a:r>
            <a:endParaRPr lang="en-US" sz="1400" b="1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"/>
          <a:srcRect l="28918" t="28546" b="3222"/>
          <a:stretch>
            <a:fillRect/>
          </a:stretch>
        </p:blipFill>
        <p:spPr>
          <a:xfrm>
            <a:off x="7056000" y="0"/>
            <a:ext cx="5148157" cy="6858000"/>
          </a:xfrm>
          <a:prstGeom prst="rect">
            <a:avLst/>
          </a:prstGeom>
        </p:spPr>
      </p:pic>
      <p:sp>
        <p:nvSpPr>
          <p:cNvPr id="8" name="TextBox 6"/>
          <p:cNvSpPr txBox="1"/>
          <p:nvPr/>
        </p:nvSpPr>
        <p:spPr>
          <a:xfrm>
            <a:off x="3196043" y="2150968"/>
            <a:ext cx="2726400" cy="1159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zh-CN" altLang="en-US" sz="2135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房务部</a:t>
            </a:r>
            <a:endParaRPr lang="en-US" altLang="zh-CN" sz="2135" b="1" u="sng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defTabSz="457200">
              <a:defRPr/>
            </a:pPr>
            <a:endParaRPr lang="en-US" altLang="zh-CN" sz="935" b="1" u="sng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zh-CN" alt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礼宾员​</a:t>
            </a:r>
            <a:endParaRPr lang="en-US" altLang="zh-CN" sz="1400" b="1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zh-CN" altLang="en-US" sz="1400" b="1" dirty="0">
                <a:solidFill>
                  <a:schemeClr val="bg2"/>
                </a:solidFill>
                <a:latin typeface="+mn-ea"/>
                <a:cs typeface="Times New Roman" panose="02020603050405020304" pitchFamily="18" charset="0"/>
              </a:rPr>
              <a:t>宾客体验专员</a:t>
            </a:r>
            <a:endParaRPr lang="en-US" altLang="zh-CN" sz="1400" b="1" dirty="0">
              <a:solidFill>
                <a:schemeClr val="bg2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/>
          </p:cNvPicPr>
          <p:nvPr/>
        </p:nvPicPr>
        <p:blipFill rotWithShape="1">
          <a:blip r:embed="rId1"/>
          <a:srcRect l="36020" t="8343" r="29373" b="25152"/>
          <a:stretch>
            <a:fillRect/>
          </a:stretch>
        </p:blipFill>
        <p:spPr>
          <a:xfrm>
            <a:off x="-16915" y="0"/>
            <a:ext cx="5343761" cy="6858000"/>
          </a:xfrm>
          <a:prstGeom prst="rect">
            <a:avLst/>
          </a:prstGeom>
        </p:spPr>
      </p:pic>
      <p:sp>
        <p:nvSpPr>
          <p:cNvPr id="22" name="Isosceles Triangle 1"/>
          <p:cNvSpPr/>
          <p:nvPr/>
        </p:nvSpPr>
        <p:spPr>
          <a:xfrm>
            <a:off x="1839222" y="309450"/>
            <a:ext cx="851140" cy="586399"/>
          </a:xfrm>
          <a:prstGeom prst="triangl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23" name="Straight Arrow Connector 4"/>
          <p:cNvCxnSpPr/>
          <p:nvPr/>
        </p:nvCxnSpPr>
        <p:spPr>
          <a:xfrm>
            <a:off x="428065" y="2031378"/>
            <a:ext cx="0" cy="9906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035310" y="1866905"/>
            <a:ext cx="2370023" cy="330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02440" y="895848"/>
            <a:ext cx="3577488" cy="493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00">
              <a:defRPr/>
            </a:pPr>
            <a:r>
              <a:rPr lang="zh-CN" altLang="en-US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深圳柏悦酒店</a:t>
            </a:r>
            <a:endParaRPr lang="en-US" altLang="zh-CN" sz="24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609600">
              <a:defRPr/>
            </a:pPr>
            <a:r>
              <a:rPr lang="en-US" altLang="zh-CN" sz="2400" b="1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 Hyatt Shenzhen</a:t>
            </a:r>
            <a:endParaRPr lang="en-US" altLang="zh-CN" sz="2400" b="1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defTabSz="914400"/>
            <a:endParaRPr lang="en-US" altLang="zh-CN" sz="2135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defTabSz="914400"/>
            <a:endParaRPr lang="en-US" altLang="zh-CN" sz="2135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defTabSz="914400"/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深圳柏悦酒店开业于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日。酒店坐落于平安金融中心综合体的南塔，距离深圳会展中心、商务写字楼、购物中心等咫尺之遥，是商务及休闲旅者的理想下榻之所。</a:t>
            </a:r>
            <a:endParaRPr lang="en-US" altLang="zh-CN" sz="1600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defTabSz="914400"/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便利的地理位置距福田口岸仅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公里，地下连通地铁线路及福田高铁站，前往购物天堂香港特别行政区或深圳各区十分便捷。深圳柏悦酒店拥有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间宽敞奢适的客房，其中包含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间套房。</a:t>
            </a:r>
            <a:endParaRPr lang="en-US" altLang="zh-CN" sz="1600" dirty="0">
              <a:solidFill>
                <a:srgbClr val="917F4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defTabSz="914400"/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客房面积从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平方米不等，分布于酒店的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层至</a:t>
            </a:r>
            <a:r>
              <a:rPr lang="en-US" altLang="zh-CN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en-US" sz="1600" dirty="0">
                <a:solidFill>
                  <a:srgbClr val="917F4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层，每个房间均配有全景落地窗，尽揽城市商务中心和舒适住宅区的醉人景观。</a:t>
            </a:r>
            <a:endParaRPr lang="zh-CN" altLang="en-US" sz="1600" dirty="0">
              <a:solidFill>
                <a:prstClr val="whit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7111" r="48261"/>
          <a:stretch>
            <a:fillRect/>
          </a:stretch>
        </p:blipFill>
        <p:spPr>
          <a:xfrm>
            <a:off x="5326846" y="1866905"/>
            <a:ext cx="2196631" cy="33020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8"/>
          <p:cNvSpPr/>
          <p:nvPr/>
        </p:nvSpPr>
        <p:spPr>
          <a:xfrm>
            <a:off x="7" y="928725"/>
            <a:ext cx="3715109" cy="621103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zh-CN" altLang="en-US" sz="2400" b="1" dirty="0">
                <a:solidFill>
                  <a:srgbClr val="A29061"/>
                </a:solidFill>
                <a:latin typeface="Calibri" panose="020F0502020204030204"/>
                <a:ea typeface="宋体" panose="02010600030101010101" pitchFamily="2" charset="-122"/>
              </a:rPr>
              <a:t>艺术大堂 </a:t>
            </a:r>
            <a:r>
              <a:rPr lang="en-US" altLang="zh-CN" sz="2400" b="1" dirty="0">
                <a:solidFill>
                  <a:srgbClr val="A29061"/>
                </a:solidFill>
                <a:latin typeface="Calibri" panose="020F0502020204030204"/>
                <a:ea typeface="宋体" panose="02010600030101010101" pitchFamily="2" charset="-122"/>
              </a:rPr>
              <a:t>– </a:t>
            </a:r>
            <a:r>
              <a:rPr lang="zh-CN" altLang="en-US" sz="2400" b="1" dirty="0">
                <a:solidFill>
                  <a:srgbClr val="A29061"/>
                </a:solidFill>
                <a:latin typeface="Calibri" panose="020F0502020204030204"/>
                <a:ea typeface="宋体" panose="02010600030101010101" pitchFamily="2" charset="-122"/>
              </a:rPr>
              <a:t>酒店入口</a:t>
            </a:r>
            <a:endParaRPr lang="en-US" altLang="zh-CN" sz="2665" b="1" dirty="0">
              <a:solidFill>
                <a:srgbClr val="A2906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29" name="Pictur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5"/>
          <a:stretch>
            <a:fillRect/>
          </a:stretch>
        </p:blipFill>
        <p:spPr>
          <a:xfrm>
            <a:off x="4467327" y="1369117"/>
            <a:ext cx="3509088" cy="498771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/>
          <a:srcRect t="18039"/>
          <a:stretch>
            <a:fillRect/>
          </a:stretch>
        </p:blipFill>
        <p:spPr>
          <a:xfrm>
            <a:off x="973277" y="4478039"/>
            <a:ext cx="3406636" cy="1851551"/>
          </a:xfrm>
          <a:prstGeom prst="rect">
            <a:avLst/>
          </a:prstGeom>
        </p:spPr>
      </p:pic>
      <p:pic>
        <p:nvPicPr>
          <p:cNvPr id="31" name="Picture 5"/>
          <p:cNvPicPr>
            <a:picLocks noChangeAspect="1"/>
          </p:cNvPicPr>
          <p:nvPr/>
        </p:nvPicPr>
        <p:blipFill rotWithShape="1">
          <a:blip r:embed="rId3"/>
          <a:srcRect l="7242" t="12011" r="5797" b="7723"/>
          <a:stretch>
            <a:fillRect/>
          </a:stretch>
        </p:blipFill>
        <p:spPr>
          <a:xfrm>
            <a:off x="2442975" y="1746670"/>
            <a:ext cx="1923996" cy="2661073"/>
          </a:xfrm>
          <a:prstGeom prst="rect">
            <a:avLst/>
          </a:prstGeom>
        </p:spPr>
      </p:pic>
      <p:pic>
        <p:nvPicPr>
          <p:cNvPr id="32" name="Picture 6"/>
          <p:cNvPicPr>
            <a:picLocks noChangeAspect="1"/>
          </p:cNvPicPr>
          <p:nvPr/>
        </p:nvPicPr>
        <p:blipFill rotWithShape="1">
          <a:blip r:embed="rId4"/>
          <a:srcRect r="26316"/>
          <a:stretch>
            <a:fillRect/>
          </a:stretch>
        </p:blipFill>
        <p:spPr>
          <a:xfrm>
            <a:off x="8059853" y="2543509"/>
            <a:ext cx="1873204" cy="3813328"/>
          </a:xfrm>
          <a:prstGeom prst="rect">
            <a:avLst/>
          </a:prstGeom>
        </p:spPr>
      </p:pic>
      <p:pic>
        <p:nvPicPr>
          <p:cNvPr id="33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0269" y="1171321"/>
            <a:ext cx="1678473" cy="2517708"/>
          </a:xfrm>
          <a:prstGeom prst="rect">
            <a:avLst/>
          </a:prstGeom>
          <a:ln w="19050" cap="sq">
            <a:solidFill>
              <a:srgbClr val="FEFFFF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738" y="2964954"/>
            <a:ext cx="1990644" cy="144279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53657" y="3713859"/>
            <a:ext cx="1274592" cy="16340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3" r="10451" b="-18"/>
          <a:stretch>
            <a:fillRect/>
          </a:stretch>
        </p:blipFill>
        <p:spPr>
          <a:xfrm>
            <a:off x="5581418" y="976416"/>
            <a:ext cx="3815860" cy="2644123"/>
          </a:xfrm>
          <a:prstGeom prst="rect">
            <a:avLst/>
          </a:prstGeom>
        </p:spPr>
      </p:pic>
      <p:pic>
        <p:nvPicPr>
          <p:cNvPr id="19" name="Picture 7"/>
          <p:cNvPicPr>
            <a:picLocks noChangeAspect="1"/>
          </p:cNvPicPr>
          <p:nvPr/>
        </p:nvPicPr>
        <p:blipFill rotWithShape="1">
          <a:blip r:embed="rId2" cstate="screen"/>
          <a:srcRect b="876"/>
          <a:stretch>
            <a:fillRect/>
          </a:stretch>
        </p:blipFill>
        <p:spPr>
          <a:xfrm>
            <a:off x="7877547" y="3391297"/>
            <a:ext cx="3815860" cy="2813283"/>
          </a:xfrm>
          <a:prstGeom prst="rect">
            <a:avLst/>
          </a:prstGeom>
          <a:ln w="19050" cap="sq">
            <a:solidFill>
              <a:srgbClr val="FEFFFF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21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" t="11140" r="56918" b="17143"/>
          <a:stretch>
            <a:fillRect/>
          </a:stretch>
        </p:blipFill>
        <p:spPr>
          <a:xfrm>
            <a:off x="5581418" y="3661940"/>
            <a:ext cx="2258421" cy="254264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noFill/>
            <a:miter lim="800000"/>
            <a:headEnd/>
            <a:tailEnd/>
          </a:ln>
          <a:effectLst/>
        </p:spPr>
      </p:pic>
      <p:pic>
        <p:nvPicPr>
          <p:cNvPr id="23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60" t="21037" r="18573" b="1175"/>
          <a:stretch>
            <a:fillRect/>
          </a:stretch>
        </p:blipFill>
        <p:spPr>
          <a:xfrm>
            <a:off x="9443155" y="976417"/>
            <a:ext cx="2096720" cy="238527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noFill/>
            <a:miter lim="800000"/>
            <a:headEnd/>
            <a:tailEnd/>
          </a:ln>
          <a:effectLst/>
        </p:spPr>
      </p:pic>
      <p:sp>
        <p:nvSpPr>
          <p:cNvPr id="28" name="Rectangle 8"/>
          <p:cNvSpPr/>
          <p:nvPr/>
        </p:nvSpPr>
        <p:spPr>
          <a:xfrm>
            <a:off x="7" y="928725"/>
            <a:ext cx="3715109" cy="621103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zh-CN" altLang="en-US" sz="2400" b="1" dirty="0">
                <a:solidFill>
                  <a:srgbClr val="A29061"/>
                </a:solidFill>
                <a:latin typeface="Calibri" panose="020F0502020204030204"/>
                <a:ea typeface="宋体" panose="02010600030101010101" pitchFamily="2" charset="-122"/>
              </a:rPr>
              <a:t>客房及公共区域</a:t>
            </a:r>
            <a:endParaRPr lang="en-US" sz="3735" b="1" dirty="0">
              <a:solidFill>
                <a:srgbClr val="A2906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533" y="2083491"/>
            <a:ext cx="5172368" cy="37492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8"/>
          <p:cNvSpPr/>
          <p:nvPr/>
        </p:nvSpPr>
        <p:spPr>
          <a:xfrm>
            <a:off x="7" y="691791"/>
            <a:ext cx="3715109" cy="621103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zh-CN" altLang="en-US" sz="2400" b="1" dirty="0">
                <a:solidFill>
                  <a:srgbClr val="A2906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悦厅 </a:t>
            </a:r>
            <a:r>
              <a:rPr lang="en-US" altLang="zh-CN" sz="2400" b="1" dirty="0">
                <a:solidFill>
                  <a:srgbClr val="A2906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Room</a:t>
            </a:r>
            <a:endParaRPr lang="en-US" altLang="zh-CN" sz="2400" b="1" dirty="0">
              <a:solidFill>
                <a:srgbClr val="A2906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Picture 3"/>
          <p:cNvPicPr>
            <a:picLocks noChangeAspect="1"/>
          </p:cNvPicPr>
          <p:nvPr/>
        </p:nvPicPr>
        <p:blipFill rotWithShape="1">
          <a:blip r:embed="rId1"/>
          <a:srcRect t="4207"/>
          <a:stretch>
            <a:fillRect/>
          </a:stretch>
        </p:blipFill>
        <p:spPr>
          <a:xfrm>
            <a:off x="486439" y="3882488"/>
            <a:ext cx="3715109" cy="2368845"/>
          </a:xfrm>
          <a:prstGeom prst="rect">
            <a:avLst/>
          </a:prstGeom>
        </p:spPr>
      </p:pic>
      <p:pic>
        <p:nvPicPr>
          <p:cNvPr id="14" name="Picture 9"/>
          <p:cNvPicPr>
            <a:picLocks noChangeAspect="1"/>
          </p:cNvPicPr>
          <p:nvPr/>
        </p:nvPicPr>
        <p:blipFill rotWithShape="1">
          <a:blip r:embed="rId2"/>
          <a:srcRect b="4686"/>
          <a:stretch>
            <a:fillRect/>
          </a:stretch>
        </p:blipFill>
        <p:spPr>
          <a:xfrm>
            <a:off x="4359096" y="1312901"/>
            <a:ext cx="3473833" cy="4961439"/>
          </a:xfrm>
          <a:prstGeom prst="rect">
            <a:avLst/>
          </a:prstGeom>
        </p:spPr>
      </p:pic>
      <p:sp>
        <p:nvSpPr>
          <p:cNvPr id="15" name="TextBox 1"/>
          <p:cNvSpPr txBox="1"/>
          <p:nvPr/>
        </p:nvSpPr>
        <p:spPr>
          <a:xfrm>
            <a:off x="486446" y="1639542"/>
            <a:ext cx="3473833" cy="1991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4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悦厅在温和光线的映照下，窗外的怡然景色让典雅的府邸就此定格，尽享亲密舒适与悠然自得。在这里可以品鉴精致下午茶，多款中西式香茗及单品咖啡。亦可伴着艳阳逐西，惬意品尝一杯清爽的香槟，历酿的葡萄酒或精调鸡尾酒。</a:t>
            </a:r>
            <a:endParaRPr lang="en-US" altLang="zh-CN" sz="1400" dirty="0">
              <a:solidFill>
                <a:srgbClr val="583D2A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6" name="Picture 14"/>
          <p:cNvPicPr>
            <a:picLocks noChangeAspect="1"/>
          </p:cNvPicPr>
          <p:nvPr/>
        </p:nvPicPr>
        <p:blipFill rotWithShape="1">
          <a:blip r:embed="rId3"/>
          <a:srcRect l="3889" t="4610" b="3194"/>
          <a:stretch>
            <a:fillRect/>
          </a:stretch>
        </p:blipFill>
        <p:spPr>
          <a:xfrm>
            <a:off x="7990476" y="1312893"/>
            <a:ext cx="1919397" cy="2759968"/>
          </a:xfrm>
          <a:prstGeom prst="rect">
            <a:avLst/>
          </a:prstGeom>
        </p:spPr>
      </p:pic>
      <p:pic>
        <p:nvPicPr>
          <p:cNvPr id="18" name="Picture 5"/>
          <p:cNvPicPr>
            <a:picLocks noChangeAspect="1"/>
          </p:cNvPicPr>
          <p:nvPr/>
        </p:nvPicPr>
        <p:blipFill rotWithShape="1">
          <a:blip r:embed="rId4"/>
          <a:srcRect t="6169" b="9144"/>
          <a:stretch>
            <a:fillRect/>
          </a:stretch>
        </p:blipFill>
        <p:spPr>
          <a:xfrm>
            <a:off x="7990475" y="4175815"/>
            <a:ext cx="3715095" cy="2098515"/>
          </a:xfrm>
          <a:prstGeom prst="rect">
            <a:avLst/>
          </a:prstGeom>
        </p:spPr>
      </p:pic>
      <p:pic>
        <p:nvPicPr>
          <p:cNvPr id="22" name="Picture 7"/>
          <p:cNvPicPr>
            <a:picLocks noChangeAspect="1"/>
          </p:cNvPicPr>
          <p:nvPr/>
        </p:nvPicPr>
        <p:blipFill rotWithShape="1">
          <a:blip r:embed="rId5"/>
          <a:srcRect l="5313" r="4882"/>
          <a:stretch>
            <a:fillRect/>
          </a:stretch>
        </p:blipFill>
        <p:spPr>
          <a:xfrm>
            <a:off x="9664693" y="691791"/>
            <a:ext cx="2040863" cy="1479908"/>
          </a:xfrm>
          <a:prstGeom prst="rect">
            <a:avLst/>
          </a:prstGeom>
          <a:ln w="19050" cap="sq">
            <a:solidFill>
              <a:srgbClr val="FEFFFF"/>
            </a:solidFill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6469" y="4130422"/>
            <a:ext cx="3129240" cy="2270655"/>
          </a:xfrm>
          <a:prstGeom prst="rect">
            <a:avLst/>
          </a:prstGeom>
        </p:spPr>
      </p:pic>
      <p:pic>
        <p:nvPicPr>
          <p:cNvPr id="14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613" y="808369"/>
            <a:ext cx="4128773" cy="27539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532036" y="1666187"/>
            <a:ext cx="3324917" cy="4108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皓堂作为一处极具个性的餐厅，提供自助美味的同时，融入了中式烹饪的细腻与情怀。以开放式厨房现场烹饪的表现手法，为饕客奉上精选扒类、海鲜与新鲜时蔬。</a:t>
            </a:r>
            <a:endParaRPr lang="en-US" altLang="zh-CN" sz="1600" dirty="0">
              <a:solidFill>
                <a:srgbClr val="583D2A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4400">
              <a:lnSpc>
                <a:spcPct val="150000"/>
              </a:lnSpc>
            </a:pPr>
            <a:endParaRPr lang="en-US" altLang="zh-CN" sz="1600" dirty="0">
              <a:solidFill>
                <a:srgbClr val="583D2A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在醉人的城市美景中，更可品味到一系列广受赞誉的精选葡萄酒与精酿啤酒。凭借其明朗优雅的设计风格，皓堂亦可为不同类型的活动做出专属的空间诠释。</a:t>
            </a:r>
            <a:endParaRPr lang="zh-CN" altLang="en-US" sz="1600" dirty="0">
              <a:solidFill>
                <a:srgbClr val="583D2A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t="6239"/>
          <a:stretch>
            <a:fillRect/>
          </a:stretch>
        </p:blipFill>
        <p:spPr>
          <a:xfrm>
            <a:off x="384820" y="1445997"/>
            <a:ext cx="3275143" cy="396600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738031" y="2793239"/>
            <a:ext cx="2660764" cy="2141984"/>
            <a:chOff x="1883531" y="2053677"/>
            <a:chExt cx="1995573" cy="1606488"/>
          </a:xfrm>
        </p:grpSpPr>
        <p:sp>
          <p:nvSpPr>
            <p:cNvPr id="15" name="椭圆 14"/>
            <p:cNvSpPr/>
            <p:nvPr/>
          </p:nvSpPr>
          <p:spPr>
            <a:xfrm>
              <a:off x="2019306" y="2053677"/>
              <a:ext cx="1724025" cy="1606488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883531" y="2701153"/>
              <a:ext cx="1995573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defRPr/>
              </a:pPr>
              <a:r>
                <a:rPr lang="zh-CN" altLang="en-US" sz="1865" b="1" dirty="0">
                  <a:solidFill>
                    <a:srgbClr val="A2906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皓堂 </a:t>
              </a:r>
              <a:r>
                <a:rPr lang="en-US" altLang="zh-CN" sz="1865" b="1" dirty="0">
                  <a:solidFill>
                    <a:srgbClr val="A2906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The Glasshouse</a:t>
              </a:r>
              <a:endParaRPr lang="en-US" altLang="zh-CN" sz="1865" b="1" dirty="0">
                <a:solidFill>
                  <a:srgbClr val="A2906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8"/>
          <p:cNvSpPr/>
          <p:nvPr/>
        </p:nvSpPr>
        <p:spPr>
          <a:xfrm>
            <a:off x="336536" y="499647"/>
            <a:ext cx="3715109" cy="621103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A2906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Attic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A2906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" b="8252"/>
          <a:stretch>
            <a:fillRect/>
          </a:stretch>
        </p:blipFill>
        <p:spPr>
          <a:xfrm>
            <a:off x="4711368" y="1401127"/>
            <a:ext cx="3448593" cy="2126508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367" y="3630462"/>
            <a:ext cx="1622119" cy="24315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584" y="1401127"/>
            <a:ext cx="3254635" cy="4660892"/>
          </a:xfrm>
          <a:prstGeom prst="rect">
            <a:avLst/>
          </a:prstGeom>
        </p:spPr>
      </p:pic>
      <p:sp>
        <p:nvSpPr>
          <p:cNvPr id="17" name="Text Placeholder 13"/>
          <p:cNvSpPr txBox="1"/>
          <p:nvPr/>
        </p:nvSpPr>
        <p:spPr>
          <a:xfrm>
            <a:off x="8463614" y="1977806"/>
            <a:ext cx="3424748" cy="312419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100000"/>
              <a:buFont typeface="System Font Regular"/>
              <a:buChar char="‣"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System Font Regular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ystem Font Regular"/>
              <a:buChar char="-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4874CB"/>
              </a:buClr>
              <a:buSzPct val="100000"/>
              <a:buFont typeface="System Font Regular"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83D2A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位于酒店顶层的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583D2A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Attic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83D2A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酒吧，坐拥城市天际线美景。沉醉于现场音乐的同时，品味赏心悦目的鸡尾酒、风味独到的杜松子酒、香槟、葡萄酒及各式烈酒。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83D2A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4874CB"/>
              </a:buClr>
              <a:buSzPct val="100000"/>
              <a:buFont typeface="System Font Regular"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583D2A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Attic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83D2A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团队可根据您的个性化需求为您精心搭配与葡萄酒相得益彰的小吃，丰富您的味蕾体验。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83D2A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4874CB"/>
              </a:buClr>
              <a:buSzPct val="100000"/>
              <a:buFont typeface="System Font Regular"/>
              <a:buChar char="‣"/>
              <a:defRPr/>
            </a:pPr>
            <a:endParaRPr kumimoji="0" lang="en-US" sz="2135" b="0" i="0" u="none" strike="noStrike" kern="1200" cap="none" spc="0" normalizeH="0" baseline="0" noProof="0" dirty="0">
              <a:ln>
                <a:noFill/>
              </a:ln>
              <a:solidFill>
                <a:srgbClr val="917F4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8010"/>
          <a:stretch>
            <a:fillRect/>
          </a:stretch>
        </p:blipFill>
        <p:spPr>
          <a:xfrm>
            <a:off x="6448773" y="3630462"/>
            <a:ext cx="1711188" cy="243154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3"/>
          <p:cNvSpPr txBox="1"/>
          <p:nvPr/>
        </p:nvSpPr>
        <p:spPr>
          <a:xfrm>
            <a:off x="7858125" y="1202781"/>
            <a:ext cx="4249097" cy="157754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100000"/>
              <a:buFont typeface="System Font Regular"/>
              <a:buChar char="‣"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System Font Regular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ystem Font Regular"/>
              <a:buChar char="-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50000"/>
              </a:lnSpc>
              <a:spcBef>
                <a:spcPts val="0"/>
              </a:spcBef>
              <a:buClr>
                <a:srgbClr val="4874CB"/>
              </a:buClr>
              <a:buNone/>
            </a:pPr>
            <a:r>
              <a:rPr lang="zh-CN" altLang="en-US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傲廬餐厅位于深圳地标</a:t>
            </a:r>
            <a:r>
              <a:rPr lang="en-US" altLang="zh-CN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zh-CN" altLang="en-US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平安金融中心</a:t>
            </a:r>
            <a:r>
              <a:rPr lang="en-US" altLang="zh-CN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117</a:t>
            </a:r>
            <a:r>
              <a:rPr lang="zh-CN" altLang="en-US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118</a:t>
            </a:r>
            <a:r>
              <a:rPr lang="zh-CN" altLang="en-US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层，餐厅海拔高</a:t>
            </a:r>
            <a:r>
              <a:rPr lang="en-US" altLang="zh-CN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572.5</a:t>
            </a:r>
            <a:r>
              <a:rPr lang="zh-CN" altLang="en-US" sz="1600" dirty="0">
                <a:solidFill>
                  <a:srgbClr val="583D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米，透过落地玻璃能俯视深圳的城市全景。餐厅每日提供午间自助餐、空中下午茶以及高端粤菜。</a:t>
            </a:r>
            <a:endParaRPr lang="zh-CN" altLang="en-US" sz="1600" dirty="0">
              <a:solidFill>
                <a:srgbClr val="583D2A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28600" indent="-228600" defTabSz="914400">
              <a:lnSpc>
                <a:spcPct val="150000"/>
              </a:lnSpc>
              <a:spcBef>
                <a:spcPts val="1000"/>
              </a:spcBef>
              <a:buClr>
                <a:srgbClr val="4874CB"/>
              </a:buClr>
            </a:pPr>
            <a:endParaRPr lang="en-US" sz="2135" dirty="0">
              <a:solidFill>
                <a:srgbClr val="917F4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11" name="Picture 1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561490" y="1562445"/>
            <a:ext cx="4022804" cy="2681871"/>
          </a:xfrm>
          <a:prstGeom prst="rect">
            <a:avLst/>
          </a:prstGeom>
        </p:spPr>
      </p:pic>
      <p:pic>
        <p:nvPicPr>
          <p:cNvPr id="15" name="Picture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6134" y="2793351"/>
            <a:ext cx="3715109" cy="2477979"/>
          </a:xfrm>
          <a:prstGeom prst="rect">
            <a:avLst/>
          </a:prstGeom>
        </p:spPr>
      </p:pic>
      <p:pic>
        <p:nvPicPr>
          <p:cNvPr id="16" name="Picture 21"/>
          <p:cNvPicPr>
            <a:picLocks noChangeAspect="1"/>
          </p:cNvPicPr>
          <p:nvPr/>
        </p:nvPicPr>
        <p:blipFill rotWithShape="1">
          <a:blip r:embed="rId3" cstate="print"/>
          <a:srcRect l="5343" r="3805" b="3854"/>
          <a:stretch>
            <a:fillRect/>
          </a:stretch>
        </p:blipFill>
        <p:spPr>
          <a:xfrm>
            <a:off x="5821143" y="4279157"/>
            <a:ext cx="2841828" cy="2005979"/>
          </a:xfrm>
          <a:prstGeom prst="rect">
            <a:avLst/>
          </a:prstGeom>
          <a:ln w="19050" cap="sq">
            <a:solidFill>
              <a:srgbClr val="FEFFFF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55" y="940008"/>
            <a:ext cx="3057867" cy="4586800"/>
          </a:xfrm>
          <a:prstGeom prst="rect">
            <a:avLst/>
          </a:prstGeom>
          <a:ln w="28575">
            <a:noFill/>
          </a:ln>
        </p:spPr>
      </p:pic>
      <p:pic>
        <p:nvPicPr>
          <p:cNvPr id="18" name="Picture 2"/>
          <p:cNvPicPr>
            <a:picLocks noChangeAspect="1"/>
          </p:cNvPicPr>
          <p:nvPr/>
        </p:nvPicPr>
        <p:blipFill rotWithShape="1">
          <a:blip r:embed="rId5"/>
          <a:srcRect l="2167" t="-123" r="35" b="123"/>
          <a:stretch>
            <a:fillRect/>
          </a:stretch>
        </p:blipFill>
        <p:spPr>
          <a:xfrm>
            <a:off x="2923140" y="4271451"/>
            <a:ext cx="2852747" cy="2013687"/>
          </a:xfrm>
          <a:prstGeom prst="rect">
            <a:avLst/>
          </a:prstGeom>
          <a:ln w="19050" cap="sq">
            <a:solidFill>
              <a:srgbClr val="FEFFFF"/>
            </a:solidFill>
            <a:prstDash val="solid"/>
            <a:miter lim="800000"/>
            <a:headEnd/>
            <a:tailEnd/>
          </a:ln>
          <a:effectLst/>
        </p:spPr>
      </p:pic>
      <p:sp>
        <p:nvSpPr>
          <p:cNvPr id="23" name="Rectangle 8"/>
          <p:cNvSpPr/>
          <p:nvPr/>
        </p:nvSpPr>
        <p:spPr>
          <a:xfrm>
            <a:off x="8007336" y="501865"/>
            <a:ext cx="3715109" cy="621103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zh-CN" altLang="en-US" sz="2400" b="1" dirty="0">
                <a:solidFill>
                  <a:srgbClr val="A2906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傲廬 </a:t>
            </a:r>
            <a:r>
              <a:rPr lang="en-US" altLang="zh-CN" sz="2400" b="1" dirty="0">
                <a:solidFill>
                  <a:srgbClr val="A2906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Altitudes</a:t>
            </a:r>
            <a:endParaRPr lang="en-US" altLang="zh-CN" sz="2400" b="1" dirty="0">
              <a:solidFill>
                <a:srgbClr val="A2906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8"/>
          <p:cNvSpPr/>
          <p:nvPr/>
        </p:nvSpPr>
        <p:spPr>
          <a:xfrm>
            <a:off x="7" y="800750"/>
            <a:ext cx="3715109" cy="621103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zh-CN" altLang="en-US" sz="2400" b="1" dirty="0">
                <a:solidFill>
                  <a:srgbClr val="A29061"/>
                </a:solidFill>
                <a:latin typeface="Calibri" panose="020F0502020204030204"/>
                <a:ea typeface="宋体" panose="02010600030101010101" pitchFamily="2" charset="-122"/>
              </a:rPr>
              <a:t>柏悦水疗中心 </a:t>
            </a:r>
            <a:r>
              <a:rPr lang="en-US" altLang="zh-CN" sz="2400" b="1" dirty="0">
                <a:solidFill>
                  <a:srgbClr val="A2906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Spa</a:t>
            </a:r>
            <a:endParaRPr lang="en-US" altLang="zh-CN" sz="2400" b="1" dirty="0">
              <a:solidFill>
                <a:srgbClr val="A2906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200109" y="3725665"/>
            <a:ext cx="3789420" cy="2526280"/>
          </a:xfrm>
          <a:prstGeom prst="rect">
            <a:avLst/>
          </a:prstGeom>
        </p:spPr>
      </p:pic>
      <p:pic>
        <p:nvPicPr>
          <p:cNvPr id="16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" b="6071"/>
          <a:stretch>
            <a:fillRect/>
          </a:stretch>
        </p:blipFill>
        <p:spPr>
          <a:xfrm>
            <a:off x="4267194" y="3725665"/>
            <a:ext cx="3885092" cy="25262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4002" y="1784815"/>
            <a:ext cx="4288353" cy="456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lnSpc>
                <a:spcPct val="170000"/>
              </a:lnSpc>
            </a:pPr>
            <a:r>
              <a:rPr lang="zh-CN" altLang="en-US" sz="1600" dirty="0">
                <a:solidFill>
                  <a:srgbClr val="A29061"/>
                </a:solidFill>
                <a:latin typeface="Calibri" panose="020F0502020204030204"/>
                <a:ea typeface="宋体" panose="02010600030101010101" pitchFamily="2" charset="-122"/>
              </a:rPr>
              <a:t>在充满活力的城市，让身心得到全面的滋养。</a:t>
            </a:r>
            <a:endParaRPr lang="en-US" altLang="zh-CN" sz="1600" dirty="0">
              <a:solidFill>
                <a:srgbClr val="A2906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31" y="2793357"/>
            <a:ext cx="4003040" cy="285588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t="323"/>
          <a:stretch>
            <a:fillRect/>
          </a:stretch>
        </p:blipFill>
        <p:spPr>
          <a:xfrm>
            <a:off x="4643911" y="1000839"/>
            <a:ext cx="4110687" cy="268088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/>
          <a:srcRect b="30460"/>
          <a:stretch>
            <a:fillRect/>
          </a:stretch>
        </p:blipFill>
        <p:spPr>
          <a:xfrm>
            <a:off x="8790556" y="1000839"/>
            <a:ext cx="2580168" cy="26895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eb90ebf-206f-4b56-b3c7-e869a646cc50" xsi:nil="true"/>
    <lcf76f155ced4ddcb4097134ff3c332f xmlns="d97923b3-7d5e-4476-91c2-bad7b886a39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EAA800E7D97F408DC1E453FE9E3EAE" ma:contentTypeVersion="14" ma:contentTypeDescription="Create a new document." ma:contentTypeScope="" ma:versionID="0c8e4b71f33491292045dd1d749dd110">
  <xsd:schema xmlns:xsd="http://www.w3.org/2001/XMLSchema" xmlns:xs="http://www.w3.org/2001/XMLSchema" xmlns:p="http://schemas.microsoft.com/office/2006/metadata/properties" xmlns:ns2="d97923b3-7d5e-4476-91c2-bad7b886a39c" xmlns:ns3="2eb90ebf-206f-4b56-b3c7-e869a646cc50" targetNamespace="http://schemas.microsoft.com/office/2006/metadata/properties" ma:root="true" ma:fieldsID="b1477e0de954a91da3c3e315c521a002" ns2:_="" ns3:_="">
    <xsd:import namespace="d97923b3-7d5e-4476-91c2-bad7b886a39c"/>
    <xsd:import namespace="2eb90ebf-206f-4b56-b3c7-e869a646cc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7923b3-7d5e-4476-91c2-bad7b886a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9ac1b13-23de-40a0-89ae-2fbf5056a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b90ebf-206f-4b56-b3c7-e869a646cc50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8e2bf9e-2d8a-4626-aa5c-f0f4e66dfb9a}" ma:internalName="TaxCatchAll" ma:showField="CatchAllData" ma:web="2eb90ebf-206f-4b56-b3c7-e869a646cc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C5E4C4-80ED-4E31-84DF-C051EAE368BC}">
  <ds:schemaRefs/>
</ds:datastoreItem>
</file>

<file path=customXml/itemProps2.xml><?xml version="1.0" encoding="utf-8"?>
<ds:datastoreItem xmlns:ds="http://schemas.openxmlformats.org/officeDocument/2006/customXml" ds:itemID="{04F5E41D-A4D7-4E42-8D74-411529B05C60}">
  <ds:schemaRefs/>
</ds:datastoreItem>
</file>

<file path=customXml/itemProps3.xml><?xml version="1.0" encoding="utf-8"?>
<ds:datastoreItem xmlns:ds="http://schemas.openxmlformats.org/officeDocument/2006/customXml" ds:itemID="{B7B5B82E-0A1B-48F8-A456-F9785E8BB7B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1751</Words>
  <Application>WPS 演示</Application>
  <PresentationFormat>宽屏</PresentationFormat>
  <Paragraphs>172</Paragraphs>
  <Slides>19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40" baseType="lpstr">
      <vt:lpstr>Arial</vt:lpstr>
      <vt:lpstr>宋体</vt:lpstr>
      <vt:lpstr>Wingdings</vt:lpstr>
      <vt:lpstr>Arial Black</vt:lpstr>
      <vt:lpstr>System Font Regular</vt:lpstr>
      <vt:lpstr>Segoe Print</vt:lpstr>
      <vt:lpstr>Times New Roman</vt:lpstr>
      <vt:lpstr>Arial</vt:lpstr>
      <vt:lpstr>Calibri</vt:lpstr>
      <vt:lpstr>Times New Roman</vt:lpstr>
      <vt:lpstr>微软雅黑</vt:lpstr>
      <vt:lpstr>Arial Unicode MS</vt:lpstr>
      <vt:lpstr>Graphik Bold Trial</vt:lpstr>
      <vt:lpstr>DejaVu Math TeX Gyre</vt:lpstr>
      <vt:lpstr>等线</vt:lpstr>
      <vt:lpstr>Graphik Regular Trial</vt:lpstr>
      <vt:lpstr>Graphik Semibold Trial</vt:lpstr>
      <vt:lpstr>Segoe UI Black</vt:lpstr>
      <vt:lpstr>Segoe UI Semibold</vt:lpstr>
      <vt:lpstr>黑体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</dc:creator>
  <cp:lastModifiedBy>Kimi DD</cp:lastModifiedBy>
  <cp:revision>748</cp:revision>
  <cp:lastPrinted>2023-06-30T07:02:00Z</cp:lastPrinted>
  <dcterms:created xsi:type="dcterms:W3CDTF">2014-04-22T21:26:00Z</dcterms:created>
  <dcterms:modified xsi:type="dcterms:W3CDTF">2026-04-22T01:13:02Z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0x010100B8EAA800E7D97F408DC1E453FE9E3EAE</vt:lpwstr>
  </property>
  <property fmtid="{D5CDD505-2E9C-101B-9397-08002B2CF9AE}" pid="3" name="MediaServiceImageTags">
    <vt:lpwstr/>
  </property>
  <property fmtid="{D5CDD505-2E9C-101B-9397-08002B2CF9AE}" pid="4" name="ICV">
    <vt:lpwstr>1686F7ECACA449359CD8C5A2451CF27F_12</vt:lpwstr>
  </property>
  <property fmtid="{D5CDD505-2E9C-101B-9397-08002B2CF9AE}" pid="5" name="KSOProductBuildVer">
    <vt:lpwstr>2052-12.1.0.25865</vt:lpwstr>
  </property>
</Properties>
</file>